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876" r:id="rId2"/>
    <p:sldId id="265" r:id="rId3"/>
    <p:sldId id="266" r:id="rId4"/>
    <p:sldId id="878" r:id="rId5"/>
    <p:sldId id="880" r:id="rId6"/>
    <p:sldId id="879" r:id="rId7"/>
    <p:sldId id="836" r:id="rId8"/>
    <p:sldId id="882" r:id="rId9"/>
    <p:sldId id="883" r:id="rId10"/>
    <p:sldId id="884" r:id="rId11"/>
    <p:sldId id="887" r:id="rId12"/>
    <p:sldId id="888" r:id="rId13"/>
    <p:sldId id="889" r:id="rId14"/>
    <p:sldId id="891" r:id="rId15"/>
    <p:sldId id="892" r:id="rId16"/>
    <p:sldId id="890" r:id="rId17"/>
    <p:sldId id="893" r:id="rId18"/>
    <p:sldId id="894" r:id="rId19"/>
    <p:sldId id="895" r:id="rId20"/>
    <p:sldId id="897" r:id="rId21"/>
    <p:sldId id="923" r:id="rId22"/>
    <p:sldId id="922" r:id="rId23"/>
    <p:sldId id="924" r:id="rId24"/>
    <p:sldId id="925" r:id="rId25"/>
    <p:sldId id="898" r:id="rId26"/>
    <p:sldId id="899" r:id="rId27"/>
    <p:sldId id="900" r:id="rId28"/>
    <p:sldId id="901" r:id="rId29"/>
    <p:sldId id="905" r:id="rId30"/>
    <p:sldId id="902" r:id="rId31"/>
    <p:sldId id="904" r:id="rId32"/>
    <p:sldId id="903" r:id="rId33"/>
    <p:sldId id="906" r:id="rId34"/>
    <p:sldId id="907" r:id="rId35"/>
    <p:sldId id="909" r:id="rId36"/>
    <p:sldId id="908" r:id="rId37"/>
    <p:sldId id="910" r:id="rId38"/>
    <p:sldId id="911" r:id="rId39"/>
    <p:sldId id="912" r:id="rId40"/>
    <p:sldId id="913" r:id="rId41"/>
    <p:sldId id="914" r:id="rId42"/>
    <p:sldId id="915" r:id="rId43"/>
    <p:sldId id="877" r:id="rId44"/>
    <p:sldId id="786" r:id="rId45"/>
    <p:sldId id="787" r:id="rId46"/>
    <p:sldId id="788" r:id="rId47"/>
    <p:sldId id="789" r:id="rId48"/>
    <p:sldId id="790" r:id="rId49"/>
    <p:sldId id="791" r:id="rId50"/>
    <p:sldId id="868" r:id="rId51"/>
    <p:sldId id="792" r:id="rId52"/>
    <p:sldId id="870" r:id="rId53"/>
    <p:sldId id="871" r:id="rId54"/>
    <p:sldId id="937" r:id="rId55"/>
    <p:sldId id="872" r:id="rId56"/>
    <p:sldId id="869" r:id="rId57"/>
    <p:sldId id="874" r:id="rId58"/>
    <p:sldId id="875" r:id="rId59"/>
    <p:sldId id="930" r:id="rId60"/>
    <p:sldId id="932" r:id="rId61"/>
    <p:sldId id="931" r:id="rId62"/>
    <p:sldId id="933" r:id="rId63"/>
    <p:sldId id="934" r:id="rId64"/>
    <p:sldId id="936" r:id="rId65"/>
    <p:sldId id="935" r:id="rId66"/>
    <p:sldId id="916" r:id="rId67"/>
    <p:sldId id="918" r:id="rId68"/>
    <p:sldId id="917" r:id="rId69"/>
    <p:sldId id="920" r:id="rId70"/>
    <p:sldId id="919" r:id="rId71"/>
    <p:sldId id="921" r:id="rId72"/>
    <p:sldId id="926" r:id="rId73"/>
    <p:sldId id="928" r:id="rId74"/>
    <p:sldId id="927" r:id="rId75"/>
    <p:sldId id="929" r:id="rId76"/>
    <p:sldId id="264" r:id="rId77"/>
  </p:sldIdLst>
  <p:sldSz cx="12192000" cy="6858000"/>
  <p:notesSz cx="6858000" cy="9144000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mbria Math" panose="02040503050406030204" pitchFamily="18" charset="0"/>
      <p:regular r:id="rId84"/>
    </p:embeddedFont>
    <p:embeddedFont>
      <p:font typeface="Roboto Condensed" panose="02000000000000000000" pitchFamily="2" charset="0"/>
      <p:regular r:id="rId85"/>
      <p:bold r:id="rId86"/>
      <p:italic r:id="rId87"/>
      <p:boldItalic r:id="rId88"/>
    </p:embeddedFont>
    <p:embeddedFont>
      <p:font typeface="Roboto Condensed Light" panose="02000000000000000000" pitchFamily="2" charset="0"/>
      <p:regular r:id="rId89"/>
      <p:italic r:id="rId90"/>
    </p:embeddedFont>
    <p:embeddedFont>
      <p:font typeface="Wingdings 3" panose="05040102010807070707" pitchFamily="18" charset="2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97WCknUWY6gVylpAMkYEag==" hashData="FWXteQ74vEowtgh7ftDoGgN4bSRx65H3s4qEWtSAlkuFbFCiQR0dczy2ygXsNKzZKYSJUO1JJWlj9fI8QlU9ZA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6A"/>
    <a:srgbClr val="0E47A1"/>
    <a:srgbClr val="F73BEA"/>
    <a:srgbClr val="00EE6C"/>
    <a:srgbClr val="FADFCC"/>
    <a:srgbClr val="7833AB"/>
    <a:srgbClr val="FD3565"/>
    <a:srgbClr val="3A7F88"/>
    <a:srgbClr val="D10233"/>
    <a:srgbClr val="3D0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99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3756A33-0E66-BB41-093C-76679CD656CF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92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5.1 – Graph Theory – II </a:t>
            </a:r>
          </a:p>
        </p:txBody>
      </p:sp>
    </p:spTree>
    <p:extLst>
      <p:ext uri="{BB962C8B-B14F-4D97-AF65-F5344CB8AC3E}">
        <p14:creationId xmlns:p14="http://schemas.microsoft.com/office/powerpoint/2010/main" val="130694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4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C42DE-C8AD-D354-ED0A-03650A288E5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579226" y="2084604"/>
            <a:ext cx="3433959" cy="1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84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57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93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57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01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99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98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B250A-3893-87F0-04F7-777249C1CBE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062429" y="1979469"/>
            <a:ext cx="2875475" cy="21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BE78E4B-9E08-06D7-F54D-B4322E89E029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92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5.1 – Graph Theory – II </a:t>
            </a:r>
          </a:p>
        </p:txBody>
      </p:sp>
    </p:spTree>
    <p:extLst>
      <p:ext uri="{BB962C8B-B14F-4D97-AF65-F5344CB8AC3E}">
        <p14:creationId xmlns:p14="http://schemas.microsoft.com/office/powerpoint/2010/main" val="529939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2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92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5.1 – Graph Theory – II </a:t>
            </a:r>
          </a:p>
        </p:txBody>
      </p:sp>
    </p:spTree>
    <p:extLst>
      <p:ext uri="{BB962C8B-B14F-4D97-AF65-F5344CB8AC3E}">
        <p14:creationId xmlns:p14="http://schemas.microsoft.com/office/powerpoint/2010/main" val="338578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">
            <a:extLst>
              <a:ext uri="{FF2B5EF4-FFF2-40B4-BE49-F238E27FC236}">
                <a16:creationId xmlns:a16="http://schemas.microsoft.com/office/drawing/2014/main" id="{FAF5BE7E-C0E8-40F1-4967-8FBD0AD03B30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79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92000" cy="2551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5.1 – Graph Theory – II </a:t>
            </a:r>
          </a:p>
        </p:txBody>
      </p:sp>
    </p:spTree>
    <p:extLst>
      <p:ext uri="{BB962C8B-B14F-4D97-AF65-F5344CB8AC3E}">
        <p14:creationId xmlns:p14="http://schemas.microsoft.com/office/powerpoint/2010/main" val="418528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92000" cy="2551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5.1 – Graph Theory – II </a:t>
            </a:r>
          </a:p>
        </p:txBody>
      </p:sp>
    </p:spTree>
    <p:extLst>
      <p:ext uri="{BB962C8B-B14F-4D97-AF65-F5344CB8AC3E}">
        <p14:creationId xmlns:p14="http://schemas.microsoft.com/office/powerpoint/2010/main" val="187983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31179" y="6000405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Dhvanik H. Zala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92000" cy="2551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5.1 – Graph Theory – II </a:t>
            </a:r>
          </a:p>
        </p:txBody>
      </p:sp>
    </p:spTree>
    <p:extLst>
      <p:ext uri="{BB962C8B-B14F-4D97-AF65-F5344CB8AC3E}">
        <p14:creationId xmlns:p14="http://schemas.microsoft.com/office/powerpoint/2010/main" val="362067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77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684" r:id="rId18"/>
    <p:sldLayoutId id="2147483711" r:id="rId19"/>
    <p:sldLayoutId id="214748371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1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hyperlink" Target="https://www.puzzlemuseum.com/month/picm02/200207icosian.htm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76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7.xml"/><Relationship Id="rId1" Type="http://schemas.openxmlformats.org/officeDocument/2006/relationships/slideLayout" Target="../slideLayouts/slideLayout4.xml"/><Relationship Id="rId5" Type="http://schemas.openxmlformats.org/officeDocument/2006/relationships/slide" Target="slide58.xml"/><Relationship Id="rId4" Type="http://schemas.openxmlformats.org/officeDocument/2006/relationships/slide" Target="slide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108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83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83.png"/><Relationship Id="rId9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thsisfun.com/activity/seven-bridges-konigsberg.html" TargetMode="External"/><Relationship Id="rId4" Type="http://schemas.openxmlformats.org/officeDocument/2006/relationships/hyperlink" Target="https://en.wikipedia.org/wiki/Seven_Bridges_of_K%C3%B6nigsber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350.pn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5" Type="http://schemas.openxmlformats.org/officeDocument/2006/relationships/image" Target="../media/image370.png"/><Relationship Id="rId15" Type="http://schemas.openxmlformats.org/officeDocument/2006/relationships/image" Target="../media/image470.png"/><Relationship Id="rId10" Type="http://schemas.openxmlformats.org/officeDocument/2006/relationships/image" Target="../media/image420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onhard_Euler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3" Type="http://schemas.openxmlformats.org/officeDocument/2006/relationships/image" Target="../media/image159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10.png"/><Relationship Id="rId10" Type="http://schemas.openxmlformats.org/officeDocument/2006/relationships/image" Target="../media/image560.png"/><Relationship Id="rId4" Type="http://schemas.openxmlformats.org/officeDocument/2006/relationships/image" Target="../media/image500.png"/><Relationship Id="rId9" Type="http://schemas.openxmlformats.org/officeDocument/2006/relationships/image" Target="../media/image5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160.png"/><Relationship Id="rId7" Type="http://schemas.openxmlformats.org/officeDocument/2006/relationships/image" Target="../media/image65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40.png"/><Relationship Id="rId7" Type="http://schemas.openxmlformats.org/officeDocument/2006/relationships/image" Target="../media/image78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0.png"/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0" Type="http://schemas.openxmlformats.org/officeDocument/2006/relationships/image" Target="../media/image910.png"/><Relationship Id="rId4" Type="http://schemas.openxmlformats.org/officeDocument/2006/relationships/image" Target="../media/image165.png"/><Relationship Id="rId9" Type="http://schemas.openxmlformats.org/officeDocument/2006/relationships/image" Target="../media/image9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3" Type="http://schemas.openxmlformats.org/officeDocument/2006/relationships/image" Target="../media/image168.png"/><Relationship Id="rId7" Type="http://schemas.openxmlformats.org/officeDocument/2006/relationships/image" Target="../media/image1030.png"/><Relationship Id="rId12" Type="http://schemas.openxmlformats.org/officeDocument/2006/relationships/image" Target="../media/image17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0.png"/><Relationship Id="rId11" Type="http://schemas.openxmlformats.org/officeDocument/2006/relationships/image" Target="../media/image1080.png"/><Relationship Id="rId5" Type="http://schemas.openxmlformats.org/officeDocument/2006/relationships/image" Target="../media/image1010.png"/><Relationship Id="rId10" Type="http://schemas.openxmlformats.org/officeDocument/2006/relationships/image" Target="../media/image1070.png"/><Relationship Id="rId4" Type="http://schemas.openxmlformats.org/officeDocument/2006/relationships/image" Target="../media/image169.png"/><Relationship Id="rId9" Type="http://schemas.openxmlformats.org/officeDocument/2006/relationships/image" Target="../media/image10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mathweb.ucsd.edu/~fan/152/class/konig.htm" TargetMode="External"/><Relationship Id="rId4" Type="http://schemas.openxmlformats.org/officeDocument/2006/relationships/hyperlink" Target="https://soulofmathematics.com/index.php/seven-bridges-of-konigsberg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0.png"/><Relationship Id="rId5" Type="http://schemas.openxmlformats.org/officeDocument/2006/relationships/image" Target="../media/image1750.png"/><Relationship Id="rId4" Type="http://schemas.openxmlformats.org/officeDocument/2006/relationships/image" Target="../media/image17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7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 5.1</a:t>
            </a:r>
            <a:br>
              <a:rPr lang="en-US" dirty="0"/>
            </a:br>
            <a:r>
              <a:rPr lang="en-US" dirty="0"/>
              <a:t>Graph Theory - II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dhvanik.zala@darshan.ac.in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82385 88865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Department of Humanities &amp; Science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Dhvanik H. Zala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B.Tech., B.Sc.(H) CS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3</a:t>
                </a:r>
                <a:r>
                  <a:rPr lang="en-US" baseline="30000" dirty="0"/>
                  <a:t>rd</a:t>
                </a:r>
                <a:r>
                  <a:rPr lang="en-US" dirty="0"/>
                  <a:t> Semester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b="1" dirty="0"/>
                  <a:t>Discrete Mathematics (</a:t>
                </a:r>
                <a:r>
                  <a:rPr lang="en-US" dirty="0"/>
                  <a:t>2301HS301</a:t>
                </a:r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b="-9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566D547-F0F1-5D59-919A-08558D39C7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6193"/>
          <a:stretch/>
        </p:blipFill>
        <p:spPr/>
      </p:pic>
    </p:spTree>
    <p:extLst>
      <p:ext uri="{BB962C8B-B14F-4D97-AF65-F5344CB8AC3E}">
        <p14:creationId xmlns:p14="http://schemas.microsoft.com/office/powerpoint/2010/main" val="154607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5D3802-F8F0-6E52-0A0F-7BE4DBC6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329" y="838376"/>
            <a:ext cx="6977734" cy="2678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/>
              <p:nvPr/>
            </p:nvSpPr>
            <p:spPr>
              <a:xfrm>
                <a:off x="899347" y="3973945"/>
                <a:ext cx="10340454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The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has an Euler path,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47" y="3973945"/>
                <a:ext cx="10340454" cy="711200"/>
              </a:xfrm>
              <a:prstGeom prst="rect">
                <a:avLst/>
              </a:prstGeom>
              <a:blipFill>
                <a:blip r:embed="rId4"/>
                <a:stretch>
                  <a:fillRect l="-1238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9C26BE-53B0-F468-5FC9-EA6582EDA05A}"/>
                  </a:ext>
                </a:extLst>
              </p:cNvPr>
              <p:cNvSpPr/>
              <p:nvPr/>
            </p:nvSpPr>
            <p:spPr>
              <a:xfrm>
                <a:off x="899347" y="4648743"/>
                <a:ext cx="713322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By inspection,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G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does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not have </a:t>
                </a: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an Euler path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9C26BE-53B0-F468-5FC9-EA6582ED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47" y="4648743"/>
                <a:ext cx="7133229" cy="711200"/>
              </a:xfrm>
              <a:prstGeom prst="rect">
                <a:avLst/>
              </a:prstGeom>
              <a:blipFill>
                <a:blip r:embed="rId5"/>
                <a:stretch>
                  <a:fillRect l="-1795"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39AF1D83-12D5-BCAB-11B1-DA5B2D204FE9}"/>
              </a:ext>
            </a:extLst>
          </p:cNvPr>
          <p:cNvSpPr/>
          <p:nvPr/>
        </p:nvSpPr>
        <p:spPr>
          <a:xfrm>
            <a:off x="229218" y="4113143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B4D0072-D621-316F-7C78-77C15BA7437D}"/>
              </a:ext>
            </a:extLst>
          </p:cNvPr>
          <p:cNvSpPr/>
          <p:nvPr/>
        </p:nvSpPr>
        <p:spPr>
          <a:xfrm>
            <a:off x="229218" y="4795493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4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2735-D67F-7544-4C0C-9ACB81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Results on Euler Paths and Circuits for Undirected Graph</a:t>
            </a: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56026D9C-702C-0117-CADC-3CD10866AB9D}"/>
              </a:ext>
            </a:extLst>
          </p:cNvPr>
          <p:cNvSpPr/>
          <p:nvPr/>
        </p:nvSpPr>
        <p:spPr>
          <a:xfrm>
            <a:off x="272736" y="970651"/>
            <a:ext cx="1774427" cy="66163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uFill>
                  <a:solidFill>
                    <a:srgbClr val="7030A0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 : 1</a:t>
            </a:r>
            <a:endParaRPr lang="en-US" sz="3200" b="1" u="sng" dirty="0">
              <a:solidFill>
                <a:schemeClr val="bg1"/>
              </a:solidFill>
              <a:uFill>
                <a:solidFill>
                  <a:srgbClr val="7030A0"/>
                </a:solidFill>
              </a:u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0E70B6-5BE5-BC2F-B424-4F86547FAAFA}"/>
              </a:ext>
            </a:extLst>
          </p:cNvPr>
          <p:cNvSpPr/>
          <p:nvPr/>
        </p:nvSpPr>
        <p:spPr>
          <a:xfrm>
            <a:off x="272736" y="1891734"/>
            <a:ext cx="11682702" cy="11812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 connected undirected multigraph</a:t>
            </a:r>
            <a:r>
              <a:rPr kumimoji="0" lang="en-IN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with at least two vertices has an Euler 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circuit if and only if each of its vertices has even degree.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B054A4F5-A2EC-64C2-DC43-372CA2D57EB4}"/>
              </a:ext>
            </a:extLst>
          </p:cNvPr>
          <p:cNvSpPr/>
          <p:nvPr/>
        </p:nvSpPr>
        <p:spPr>
          <a:xfrm>
            <a:off x="272736" y="3825307"/>
            <a:ext cx="1774427" cy="66163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Result :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B22C3-8FBE-4500-00CD-51F58D95EF7E}"/>
              </a:ext>
            </a:extLst>
          </p:cNvPr>
          <p:cNvSpPr/>
          <p:nvPr/>
        </p:nvSpPr>
        <p:spPr>
          <a:xfrm>
            <a:off x="272735" y="4731223"/>
            <a:ext cx="11682703" cy="11812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 connected undirected multigraph</a:t>
            </a:r>
            <a:r>
              <a:rPr kumimoji="0" lang="en-IN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has an Euler 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path but not an Euler circuit if and only if it has two vertices of odd degree.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6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FB08C-DDAE-E1AD-BEB2-8AE579FF1E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FB08C-DDAE-E1AD-BEB2-8AE579FF1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0F8B307-28A7-BC75-59C1-C6D853333596}"/>
              </a:ext>
            </a:extLst>
          </p:cNvPr>
          <p:cNvSpPr/>
          <p:nvPr/>
        </p:nvSpPr>
        <p:spPr>
          <a:xfrm>
            <a:off x="1965279" y="842286"/>
            <a:ext cx="8488906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Check whether the following graph is Euler Graph or not.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16A21A-D45E-3150-A217-EB705CE12682}"/>
              </a:ext>
            </a:extLst>
          </p:cNvPr>
          <p:cNvSpPr/>
          <p:nvPr/>
        </p:nvSpPr>
        <p:spPr>
          <a:xfrm>
            <a:off x="187055" y="842286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100209-5310-F321-24F9-147A5B493945}"/>
              </a:ext>
            </a:extLst>
          </p:cNvPr>
          <p:cNvSpPr/>
          <p:nvPr/>
        </p:nvSpPr>
        <p:spPr>
          <a:xfrm>
            <a:off x="187055" y="3777833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01ACFA-11B0-5C5F-46AD-807A2B0B32D2}"/>
              </a:ext>
            </a:extLst>
          </p:cNvPr>
          <p:cNvSpPr/>
          <p:nvPr/>
        </p:nvSpPr>
        <p:spPr>
          <a:xfrm>
            <a:off x="1951027" y="3742453"/>
            <a:ext cx="10187143" cy="12339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Clearly, we can observe that the given graph is undirected as well as connected.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F96C81-D9F9-5168-DDCA-4B4ECC979E17}"/>
                  </a:ext>
                </a:extLst>
              </p:cNvPr>
              <p:cNvSpPr/>
              <p:nvPr/>
            </p:nvSpPr>
            <p:spPr>
              <a:xfrm>
                <a:off x="1930701" y="5011227"/>
                <a:ext cx="7468091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Also,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</m:t>
                    </m:r>
                  </m:oMath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F96C81-D9F9-5168-DDCA-4B4ECC979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701" y="5011227"/>
                <a:ext cx="7468091" cy="711200"/>
              </a:xfrm>
              <a:prstGeom prst="rect">
                <a:avLst/>
              </a:prstGeom>
              <a:blipFill>
                <a:blip r:embed="rId3"/>
                <a:stretch>
                  <a:fillRect l="-1714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85B4B46-66B7-7AC7-06A4-46B695CF2926}"/>
              </a:ext>
            </a:extLst>
          </p:cNvPr>
          <p:cNvGrpSpPr/>
          <p:nvPr/>
        </p:nvGrpSpPr>
        <p:grpSpPr>
          <a:xfrm>
            <a:off x="4620623" y="1393302"/>
            <a:ext cx="3035446" cy="2263147"/>
            <a:chOff x="6451489" y="1541524"/>
            <a:chExt cx="3035446" cy="22631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2A09AA4-EF1A-BE4B-1A1E-98689BC04464}"/>
                </a:ext>
              </a:extLst>
            </p:cNvPr>
            <p:cNvSpPr/>
            <p:nvPr/>
          </p:nvSpPr>
          <p:spPr>
            <a:xfrm flipV="1">
              <a:off x="6989322" y="2731454"/>
              <a:ext cx="859809" cy="682388"/>
            </a:xfrm>
            <a:custGeom>
              <a:avLst/>
              <a:gdLst>
                <a:gd name="connsiteX0" fmla="*/ 859809 w 859809"/>
                <a:gd name="connsiteY0" fmla="*/ 0 h 682388"/>
                <a:gd name="connsiteX1" fmla="*/ 627797 w 859809"/>
                <a:gd name="connsiteY1" fmla="*/ 313899 h 682388"/>
                <a:gd name="connsiteX2" fmla="*/ 0 w 859809"/>
                <a:gd name="connsiteY2" fmla="*/ 682388 h 68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9809" h="682388">
                  <a:moveTo>
                    <a:pt x="859809" y="0"/>
                  </a:moveTo>
                  <a:cubicBezTo>
                    <a:pt x="815453" y="100084"/>
                    <a:pt x="771098" y="200168"/>
                    <a:pt x="627797" y="313899"/>
                  </a:cubicBezTo>
                  <a:cubicBezTo>
                    <a:pt x="484496" y="427630"/>
                    <a:pt x="242248" y="555009"/>
                    <a:pt x="0" y="682388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A6DAB2-48A3-A4CB-C92A-11429F6EF2CC}"/>
                </a:ext>
              </a:extLst>
            </p:cNvPr>
            <p:cNvSpPr/>
            <p:nvPr/>
          </p:nvSpPr>
          <p:spPr>
            <a:xfrm>
              <a:off x="6960358" y="2047164"/>
              <a:ext cx="859809" cy="682388"/>
            </a:xfrm>
            <a:custGeom>
              <a:avLst/>
              <a:gdLst>
                <a:gd name="connsiteX0" fmla="*/ 859809 w 859809"/>
                <a:gd name="connsiteY0" fmla="*/ 0 h 682388"/>
                <a:gd name="connsiteX1" fmla="*/ 627797 w 859809"/>
                <a:gd name="connsiteY1" fmla="*/ 313899 h 682388"/>
                <a:gd name="connsiteX2" fmla="*/ 0 w 859809"/>
                <a:gd name="connsiteY2" fmla="*/ 682388 h 68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9809" h="682388">
                  <a:moveTo>
                    <a:pt x="859809" y="0"/>
                  </a:moveTo>
                  <a:cubicBezTo>
                    <a:pt x="815453" y="100084"/>
                    <a:pt x="771098" y="200168"/>
                    <a:pt x="627797" y="313899"/>
                  </a:cubicBezTo>
                  <a:cubicBezTo>
                    <a:pt x="484496" y="427630"/>
                    <a:pt x="242248" y="555009"/>
                    <a:pt x="0" y="682388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4B744B65-00F8-2428-FBC0-281F556862C2}"/>
                </a:ext>
              </a:extLst>
            </p:cNvPr>
            <p:cNvSpPr/>
            <p:nvPr/>
          </p:nvSpPr>
          <p:spPr>
            <a:xfrm>
              <a:off x="6925022" y="1960448"/>
              <a:ext cx="826478" cy="1473228"/>
            </a:xfrm>
            <a:custGeom>
              <a:avLst/>
              <a:gdLst>
                <a:gd name="connsiteX0" fmla="*/ 791482 w 791482"/>
                <a:gd name="connsiteY0" fmla="*/ 1422075 h 1422075"/>
                <a:gd name="connsiteX1" fmla="*/ 0 w 791482"/>
                <a:gd name="connsiteY1" fmla="*/ 859640 h 1422075"/>
                <a:gd name="connsiteX2" fmla="*/ 0 w 791482"/>
                <a:gd name="connsiteY2" fmla="*/ 562435 h 1422075"/>
                <a:gd name="connsiteX3" fmla="*/ 791482 w 791482"/>
                <a:gd name="connsiteY3" fmla="*/ 0 h 1422075"/>
                <a:gd name="connsiteX4" fmla="*/ 791482 w 791482"/>
                <a:gd name="connsiteY4" fmla="*/ 1422075 h 1422075"/>
                <a:gd name="connsiteX0" fmla="*/ 791482 w 791482"/>
                <a:gd name="connsiteY0" fmla="*/ 1422075 h 1422075"/>
                <a:gd name="connsiteX1" fmla="*/ 0 w 791482"/>
                <a:gd name="connsiteY1" fmla="*/ 859640 h 1422075"/>
                <a:gd name="connsiteX2" fmla="*/ 0 w 791482"/>
                <a:gd name="connsiteY2" fmla="*/ 562435 h 1422075"/>
                <a:gd name="connsiteX3" fmla="*/ 791482 w 791482"/>
                <a:gd name="connsiteY3" fmla="*/ 0 h 1422075"/>
                <a:gd name="connsiteX0" fmla="*/ 791482 w 791482"/>
                <a:gd name="connsiteY0" fmla="*/ 1422075 h 1422075"/>
                <a:gd name="connsiteX1" fmla="*/ 0 w 791482"/>
                <a:gd name="connsiteY1" fmla="*/ 859640 h 1422075"/>
                <a:gd name="connsiteX2" fmla="*/ 0 w 791482"/>
                <a:gd name="connsiteY2" fmla="*/ 562435 h 1422075"/>
                <a:gd name="connsiteX3" fmla="*/ 791482 w 791482"/>
                <a:gd name="connsiteY3" fmla="*/ 0 h 1422075"/>
                <a:gd name="connsiteX4" fmla="*/ 791482 w 791482"/>
                <a:gd name="connsiteY4" fmla="*/ 1422075 h 1422075"/>
                <a:gd name="connsiteX0" fmla="*/ 791482 w 791482"/>
                <a:gd name="connsiteY0" fmla="*/ 1422075 h 1422075"/>
                <a:gd name="connsiteX1" fmla="*/ 0 w 791482"/>
                <a:gd name="connsiteY1" fmla="*/ 859640 h 1422075"/>
                <a:gd name="connsiteX2" fmla="*/ 0 w 791482"/>
                <a:gd name="connsiteY2" fmla="*/ 316775 h 1422075"/>
                <a:gd name="connsiteX3" fmla="*/ 791482 w 791482"/>
                <a:gd name="connsiteY3" fmla="*/ 0 h 1422075"/>
                <a:gd name="connsiteX0" fmla="*/ 791482 w 791482"/>
                <a:gd name="connsiteY0" fmla="*/ 1427139 h 1427139"/>
                <a:gd name="connsiteX1" fmla="*/ 0 w 791482"/>
                <a:gd name="connsiteY1" fmla="*/ 864704 h 1427139"/>
                <a:gd name="connsiteX2" fmla="*/ 0 w 791482"/>
                <a:gd name="connsiteY2" fmla="*/ 567499 h 1427139"/>
                <a:gd name="connsiteX3" fmla="*/ 791482 w 791482"/>
                <a:gd name="connsiteY3" fmla="*/ 5064 h 1427139"/>
                <a:gd name="connsiteX4" fmla="*/ 791482 w 791482"/>
                <a:gd name="connsiteY4" fmla="*/ 1427139 h 1427139"/>
                <a:gd name="connsiteX0" fmla="*/ 791482 w 791482"/>
                <a:gd name="connsiteY0" fmla="*/ 1427139 h 1427139"/>
                <a:gd name="connsiteX1" fmla="*/ 0 w 791482"/>
                <a:gd name="connsiteY1" fmla="*/ 864704 h 1427139"/>
                <a:gd name="connsiteX2" fmla="*/ 0 w 791482"/>
                <a:gd name="connsiteY2" fmla="*/ 253600 h 1427139"/>
                <a:gd name="connsiteX3" fmla="*/ 791482 w 791482"/>
                <a:gd name="connsiteY3" fmla="*/ 5064 h 1427139"/>
                <a:gd name="connsiteX0" fmla="*/ 791482 w 791482"/>
                <a:gd name="connsiteY0" fmla="*/ 1427139 h 1427139"/>
                <a:gd name="connsiteX1" fmla="*/ 0 w 791482"/>
                <a:gd name="connsiteY1" fmla="*/ 864704 h 1427139"/>
                <a:gd name="connsiteX2" fmla="*/ 0 w 791482"/>
                <a:gd name="connsiteY2" fmla="*/ 567499 h 1427139"/>
                <a:gd name="connsiteX3" fmla="*/ 791482 w 791482"/>
                <a:gd name="connsiteY3" fmla="*/ 5064 h 1427139"/>
                <a:gd name="connsiteX4" fmla="*/ 791482 w 791482"/>
                <a:gd name="connsiteY4" fmla="*/ 1427139 h 1427139"/>
                <a:gd name="connsiteX0" fmla="*/ 791482 w 791482"/>
                <a:gd name="connsiteY0" fmla="*/ 1427139 h 1427139"/>
                <a:gd name="connsiteX1" fmla="*/ 13648 w 791482"/>
                <a:gd name="connsiteY1" fmla="*/ 1083068 h 1427139"/>
                <a:gd name="connsiteX2" fmla="*/ 0 w 791482"/>
                <a:gd name="connsiteY2" fmla="*/ 253600 h 1427139"/>
                <a:gd name="connsiteX3" fmla="*/ 791482 w 791482"/>
                <a:gd name="connsiteY3" fmla="*/ 5064 h 1427139"/>
                <a:gd name="connsiteX0" fmla="*/ 805129 w 805129"/>
                <a:gd name="connsiteY0" fmla="*/ 1427139 h 1431683"/>
                <a:gd name="connsiteX1" fmla="*/ 13647 w 805129"/>
                <a:gd name="connsiteY1" fmla="*/ 864704 h 1431683"/>
                <a:gd name="connsiteX2" fmla="*/ 13647 w 805129"/>
                <a:gd name="connsiteY2" fmla="*/ 567499 h 1431683"/>
                <a:gd name="connsiteX3" fmla="*/ 805129 w 805129"/>
                <a:gd name="connsiteY3" fmla="*/ 5064 h 1431683"/>
                <a:gd name="connsiteX4" fmla="*/ 805129 w 805129"/>
                <a:gd name="connsiteY4" fmla="*/ 1427139 h 1431683"/>
                <a:gd name="connsiteX0" fmla="*/ 805129 w 805129"/>
                <a:gd name="connsiteY0" fmla="*/ 1427139 h 1431683"/>
                <a:gd name="connsiteX1" fmla="*/ 0 w 805129"/>
                <a:gd name="connsiteY1" fmla="*/ 1175908 h 1431683"/>
                <a:gd name="connsiteX2" fmla="*/ 13647 w 805129"/>
                <a:gd name="connsiteY2" fmla="*/ 253600 h 1431683"/>
                <a:gd name="connsiteX3" fmla="*/ 805129 w 805129"/>
                <a:gd name="connsiteY3" fmla="*/ 5064 h 143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29" h="1431683" stroke="0" extrusionOk="0">
                  <a:moveTo>
                    <a:pt x="805129" y="1427139"/>
                  </a:moveTo>
                  <a:cubicBezTo>
                    <a:pt x="368006" y="1427139"/>
                    <a:pt x="13647" y="1175328"/>
                    <a:pt x="13647" y="864704"/>
                  </a:cubicBezTo>
                  <a:lnTo>
                    <a:pt x="13647" y="567499"/>
                  </a:lnTo>
                  <a:cubicBezTo>
                    <a:pt x="13647" y="256875"/>
                    <a:pt x="368006" y="5064"/>
                    <a:pt x="805129" y="5064"/>
                  </a:cubicBezTo>
                  <a:lnTo>
                    <a:pt x="805129" y="1427139"/>
                  </a:lnTo>
                  <a:close/>
                </a:path>
                <a:path w="805129" h="1431683" fill="none">
                  <a:moveTo>
                    <a:pt x="805129" y="1427139"/>
                  </a:moveTo>
                  <a:cubicBezTo>
                    <a:pt x="368006" y="1427139"/>
                    <a:pt x="0" y="1486532"/>
                    <a:pt x="0" y="1175908"/>
                  </a:cubicBezTo>
                  <a:lnTo>
                    <a:pt x="13647" y="253600"/>
                  </a:lnTo>
                  <a:cubicBezTo>
                    <a:pt x="13647" y="-57024"/>
                    <a:pt x="368006" y="5064"/>
                    <a:pt x="805129" y="5064"/>
                  </a:cubicBezTo>
                </a:path>
              </a:pathLst>
            </a:cu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6E2686B-0099-54F5-85A8-820F2C8C480B}"/>
                </a:ext>
              </a:extLst>
            </p:cNvPr>
            <p:cNvSpPr/>
            <p:nvPr/>
          </p:nvSpPr>
          <p:spPr>
            <a:xfrm>
              <a:off x="7730152" y="1935042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87CDEE-B2B2-4906-B102-A70D8FB0B1C7}"/>
                </a:ext>
              </a:extLst>
            </p:cNvPr>
            <p:cNvSpPr/>
            <p:nvPr/>
          </p:nvSpPr>
          <p:spPr>
            <a:xfrm>
              <a:off x="6866670" y="2644737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3ADD5E-D986-A28F-9E96-0464048AF07D}"/>
                </a:ext>
              </a:extLst>
            </p:cNvPr>
            <p:cNvSpPr/>
            <p:nvPr/>
          </p:nvSpPr>
          <p:spPr>
            <a:xfrm>
              <a:off x="7730152" y="332828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E7972C-22A8-88BF-826A-18118EFEC854}"/>
                </a:ext>
              </a:extLst>
            </p:cNvPr>
            <p:cNvSpPr/>
            <p:nvPr/>
          </p:nvSpPr>
          <p:spPr>
            <a:xfrm>
              <a:off x="8905591" y="264553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CB687DB-2C8B-0289-3643-CB6CF57B0153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>
              <a:off x="7010670" y="2716737"/>
              <a:ext cx="1894921" cy="7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B1CE54-3882-DA78-D350-C72025C70B29}"/>
                </a:ext>
              </a:extLst>
            </p:cNvPr>
            <p:cNvCxnSpPr>
              <a:cxnSpLocks/>
              <a:stCxn id="11" idx="6"/>
              <a:endCxn id="14" idx="1"/>
            </p:cNvCxnSpPr>
            <p:nvPr/>
          </p:nvCxnSpPr>
          <p:spPr>
            <a:xfrm>
              <a:off x="7874152" y="2007042"/>
              <a:ext cx="1052527" cy="65957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6B84C4-DA74-3FC5-5004-69200E6FEC22}"/>
                </a:ext>
              </a:extLst>
            </p:cNvPr>
            <p:cNvCxnSpPr>
              <a:cxnSpLocks/>
              <a:stCxn id="13" idx="6"/>
              <a:endCxn id="14" idx="3"/>
            </p:cNvCxnSpPr>
            <p:nvPr/>
          </p:nvCxnSpPr>
          <p:spPr>
            <a:xfrm flipV="1">
              <a:off x="7874152" y="2768442"/>
              <a:ext cx="1052527" cy="6318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48D29BB-C0B2-0E91-AEB9-8285F19C1C94}"/>
                    </a:ext>
                  </a:extLst>
                </p:cNvPr>
                <p:cNvSpPr txBox="1"/>
                <p:nvPr/>
              </p:nvSpPr>
              <p:spPr>
                <a:xfrm>
                  <a:off x="7563828" y="1541524"/>
                  <a:ext cx="51267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48D29BB-C0B2-0E91-AEB9-8285F19C1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828" y="1541524"/>
                  <a:ext cx="512677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AD8FA14-7A59-6D03-B6F5-15F2907A9862}"/>
                    </a:ext>
                  </a:extLst>
                </p:cNvPr>
                <p:cNvSpPr txBox="1"/>
                <p:nvPr/>
              </p:nvSpPr>
              <p:spPr>
                <a:xfrm>
                  <a:off x="6451489" y="2431299"/>
                  <a:ext cx="51267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AD8FA14-7A59-6D03-B6F5-15F2907A9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1489" y="2431299"/>
                  <a:ext cx="512677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DECE8A8-006F-F0D7-E0E6-0069EF0617C0}"/>
                    </a:ext>
                  </a:extLst>
                </p:cNvPr>
                <p:cNvSpPr txBox="1"/>
                <p:nvPr/>
              </p:nvSpPr>
              <p:spPr>
                <a:xfrm>
                  <a:off x="7563828" y="3373784"/>
                  <a:ext cx="51267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DECE8A8-006F-F0D7-E0E6-0069EF061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828" y="3373784"/>
                  <a:ext cx="512677" cy="430887"/>
                </a:xfrm>
                <a:prstGeom prst="rect">
                  <a:avLst/>
                </a:prstGeom>
                <a:blipFill>
                  <a:blip r:embed="rId7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D842F7B-0BA9-BC03-8199-E792F6512A6B}"/>
                    </a:ext>
                  </a:extLst>
                </p:cNvPr>
                <p:cNvSpPr txBox="1"/>
                <p:nvPr/>
              </p:nvSpPr>
              <p:spPr>
                <a:xfrm>
                  <a:off x="8974258" y="2478721"/>
                  <a:ext cx="51267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2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D842F7B-0BA9-BC03-8199-E792F6512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4258" y="2478721"/>
                  <a:ext cx="512677" cy="430887"/>
                </a:xfrm>
                <a:prstGeom prst="rect">
                  <a:avLst/>
                </a:prstGeom>
                <a:blipFill>
                  <a:blip r:embed="rId8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7B7D5FF-F6F1-E4B7-A7EC-2D2B94755AE7}"/>
              </a:ext>
            </a:extLst>
          </p:cNvPr>
          <p:cNvSpPr/>
          <p:nvPr/>
        </p:nvSpPr>
        <p:spPr>
          <a:xfrm>
            <a:off x="1917254" y="5743350"/>
            <a:ext cx="6380697" cy="6119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So, the degree of all the vertices are odd.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5880021-F58B-A26D-9858-0EE3C2B7CC9A}"/>
              </a:ext>
            </a:extLst>
          </p:cNvPr>
          <p:cNvSpPr/>
          <p:nvPr/>
        </p:nvSpPr>
        <p:spPr>
          <a:xfrm>
            <a:off x="1327807" y="5159933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6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4" grpId="0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179EEC-A5AB-2C1F-0CEE-AB859740CF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179EEC-A5AB-2C1F-0CEE-AB859740CF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7D93EF-D994-3DD4-40DE-5779F7F8D31E}"/>
              </a:ext>
            </a:extLst>
          </p:cNvPr>
          <p:cNvGrpSpPr/>
          <p:nvPr/>
        </p:nvGrpSpPr>
        <p:grpSpPr>
          <a:xfrm>
            <a:off x="9004803" y="711201"/>
            <a:ext cx="3035446" cy="2263147"/>
            <a:chOff x="6451489" y="1541524"/>
            <a:chExt cx="3035446" cy="226314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D4FBF7B-6BA3-CCD8-4946-2D164AE95466}"/>
                </a:ext>
              </a:extLst>
            </p:cNvPr>
            <p:cNvSpPr/>
            <p:nvPr/>
          </p:nvSpPr>
          <p:spPr>
            <a:xfrm flipV="1">
              <a:off x="6989322" y="2731454"/>
              <a:ext cx="859809" cy="682388"/>
            </a:xfrm>
            <a:custGeom>
              <a:avLst/>
              <a:gdLst>
                <a:gd name="connsiteX0" fmla="*/ 859809 w 859809"/>
                <a:gd name="connsiteY0" fmla="*/ 0 h 682388"/>
                <a:gd name="connsiteX1" fmla="*/ 627797 w 859809"/>
                <a:gd name="connsiteY1" fmla="*/ 313899 h 682388"/>
                <a:gd name="connsiteX2" fmla="*/ 0 w 859809"/>
                <a:gd name="connsiteY2" fmla="*/ 682388 h 68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9809" h="682388">
                  <a:moveTo>
                    <a:pt x="859809" y="0"/>
                  </a:moveTo>
                  <a:cubicBezTo>
                    <a:pt x="815453" y="100084"/>
                    <a:pt x="771098" y="200168"/>
                    <a:pt x="627797" y="313899"/>
                  </a:cubicBezTo>
                  <a:cubicBezTo>
                    <a:pt x="484496" y="427630"/>
                    <a:pt x="242248" y="555009"/>
                    <a:pt x="0" y="682388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F903EAF-2BBC-6F72-366D-346C54811203}"/>
                </a:ext>
              </a:extLst>
            </p:cNvPr>
            <p:cNvSpPr/>
            <p:nvPr/>
          </p:nvSpPr>
          <p:spPr>
            <a:xfrm>
              <a:off x="6960358" y="2047164"/>
              <a:ext cx="859809" cy="682388"/>
            </a:xfrm>
            <a:custGeom>
              <a:avLst/>
              <a:gdLst>
                <a:gd name="connsiteX0" fmla="*/ 859809 w 859809"/>
                <a:gd name="connsiteY0" fmla="*/ 0 h 682388"/>
                <a:gd name="connsiteX1" fmla="*/ 627797 w 859809"/>
                <a:gd name="connsiteY1" fmla="*/ 313899 h 682388"/>
                <a:gd name="connsiteX2" fmla="*/ 0 w 859809"/>
                <a:gd name="connsiteY2" fmla="*/ 682388 h 68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9809" h="682388">
                  <a:moveTo>
                    <a:pt x="859809" y="0"/>
                  </a:moveTo>
                  <a:cubicBezTo>
                    <a:pt x="815453" y="100084"/>
                    <a:pt x="771098" y="200168"/>
                    <a:pt x="627797" y="313899"/>
                  </a:cubicBezTo>
                  <a:cubicBezTo>
                    <a:pt x="484496" y="427630"/>
                    <a:pt x="242248" y="555009"/>
                    <a:pt x="0" y="682388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Left Bracket 16">
              <a:extLst>
                <a:ext uri="{FF2B5EF4-FFF2-40B4-BE49-F238E27FC236}">
                  <a16:creationId xmlns:a16="http://schemas.microsoft.com/office/drawing/2014/main" id="{3DBDB6BC-51B6-4DAA-EDFE-981978B72289}"/>
                </a:ext>
              </a:extLst>
            </p:cNvPr>
            <p:cNvSpPr/>
            <p:nvPr/>
          </p:nvSpPr>
          <p:spPr>
            <a:xfrm>
              <a:off x="6925022" y="1960448"/>
              <a:ext cx="826478" cy="1473228"/>
            </a:xfrm>
            <a:custGeom>
              <a:avLst/>
              <a:gdLst>
                <a:gd name="connsiteX0" fmla="*/ 791482 w 791482"/>
                <a:gd name="connsiteY0" fmla="*/ 1422075 h 1422075"/>
                <a:gd name="connsiteX1" fmla="*/ 0 w 791482"/>
                <a:gd name="connsiteY1" fmla="*/ 859640 h 1422075"/>
                <a:gd name="connsiteX2" fmla="*/ 0 w 791482"/>
                <a:gd name="connsiteY2" fmla="*/ 562435 h 1422075"/>
                <a:gd name="connsiteX3" fmla="*/ 791482 w 791482"/>
                <a:gd name="connsiteY3" fmla="*/ 0 h 1422075"/>
                <a:gd name="connsiteX4" fmla="*/ 791482 w 791482"/>
                <a:gd name="connsiteY4" fmla="*/ 1422075 h 1422075"/>
                <a:gd name="connsiteX0" fmla="*/ 791482 w 791482"/>
                <a:gd name="connsiteY0" fmla="*/ 1422075 h 1422075"/>
                <a:gd name="connsiteX1" fmla="*/ 0 w 791482"/>
                <a:gd name="connsiteY1" fmla="*/ 859640 h 1422075"/>
                <a:gd name="connsiteX2" fmla="*/ 0 w 791482"/>
                <a:gd name="connsiteY2" fmla="*/ 562435 h 1422075"/>
                <a:gd name="connsiteX3" fmla="*/ 791482 w 791482"/>
                <a:gd name="connsiteY3" fmla="*/ 0 h 1422075"/>
                <a:gd name="connsiteX0" fmla="*/ 791482 w 791482"/>
                <a:gd name="connsiteY0" fmla="*/ 1422075 h 1422075"/>
                <a:gd name="connsiteX1" fmla="*/ 0 w 791482"/>
                <a:gd name="connsiteY1" fmla="*/ 859640 h 1422075"/>
                <a:gd name="connsiteX2" fmla="*/ 0 w 791482"/>
                <a:gd name="connsiteY2" fmla="*/ 562435 h 1422075"/>
                <a:gd name="connsiteX3" fmla="*/ 791482 w 791482"/>
                <a:gd name="connsiteY3" fmla="*/ 0 h 1422075"/>
                <a:gd name="connsiteX4" fmla="*/ 791482 w 791482"/>
                <a:gd name="connsiteY4" fmla="*/ 1422075 h 1422075"/>
                <a:gd name="connsiteX0" fmla="*/ 791482 w 791482"/>
                <a:gd name="connsiteY0" fmla="*/ 1422075 h 1422075"/>
                <a:gd name="connsiteX1" fmla="*/ 0 w 791482"/>
                <a:gd name="connsiteY1" fmla="*/ 859640 h 1422075"/>
                <a:gd name="connsiteX2" fmla="*/ 0 w 791482"/>
                <a:gd name="connsiteY2" fmla="*/ 316775 h 1422075"/>
                <a:gd name="connsiteX3" fmla="*/ 791482 w 791482"/>
                <a:gd name="connsiteY3" fmla="*/ 0 h 1422075"/>
                <a:gd name="connsiteX0" fmla="*/ 791482 w 791482"/>
                <a:gd name="connsiteY0" fmla="*/ 1427139 h 1427139"/>
                <a:gd name="connsiteX1" fmla="*/ 0 w 791482"/>
                <a:gd name="connsiteY1" fmla="*/ 864704 h 1427139"/>
                <a:gd name="connsiteX2" fmla="*/ 0 w 791482"/>
                <a:gd name="connsiteY2" fmla="*/ 567499 h 1427139"/>
                <a:gd name="connsiteX3" fmla="*/ 791482 w 791482"/>
                <a:gd name="connsiteY3" fmla="*/ 5064 h 1427139"/>
                <a:gd name="connsiteX4" fmla="*/ 791482 w 791482"/>
                <a:gd name="connsiteY4" fmla="*/ 1427139 h 1427139"/>
                <a:gd name="connsiteX0" fmla="*/ 791482 w 791482"/>
                <a:gd name="connsiteY0" fmla="*/ 1427139 h 1427139"/>
                <a:gd name="connsiteX1" fmla="*/ 0 w 791482"/>
                <a:gd name="connsiteY1" fmla="*/ 864704 h 1427139"/>
                <a:gd name="connsiteX2" fmla="*/ 0 w 791482"/>
                <a:gd name="connsiteY2" fmla="*/ 253600 h 1427139"/>
                <a:gd name="connsiteX3" fmla="*/ 791482 w 791482"/>
                <a:gd name="connsiteY3" fmla="*/ 5064 h 1427139"/>
                <a:gd name="connsiteX0" fmla="*/ 791482 w 791482"/>
                <a:gd name="connsiteY0" fmla="*/ 1427139 h 1427139"/>
                <a:gd name="connsiteX1" fmla="*/ 0 w 791482"/>
                <a:gd name="connsiteY1" fmla="*/ 864704 h 1427139"/>
                <a:gd name="connsiteX2" fmla="*/ 0 w 791482"/>
                <a:gd name="connsiteY2" fmla="*/ 567499 h 1427139"/>
                <a:gd name="connsiteX3" fmla="*/ 791482 w 791482"/>
                <a:gd name="connsiteY3" fmla="*/ 5064 h 1427139"/>
                <a:gd name="connsiteX4" fmla="*/ 791482 w 791482"/>
                <a:gd name="connsiteY4" fmla="*/ 1427139 h 1427139"/>
                <a:gd name="connsiteX0" fmla="*/ 791482 w 791482"/>
                <a:gd name="connsiteY0" fmla="*/ 1427139 h 1427139"/>
                <a:gd name="connsiteX1" fmla="*/ 13648 w 791482"/>
                <a:gd name="connsiteY1" fmla="*/ 1083068 h 1427139"/>
                <a:gd name="connsiteX2" fmla="*/ 0 w 791482"/>
                <a:gd name="connsiteY2" fmla="*/ 253600 h 1427139"/>
                <a:gd name="connsiteX3" fmla="*/ 791482 w 791482"/>
                <a:gd name="connsiteY3" fmla="*/ 5064 h 1427139"/>
                <a:gd name="connsiteX0" fmla="*/ 805129 w 805129"/>
                <a:gd name="connsiteY0" fmla="*/ 1427139 h 1431683"/>
                <a:gd name="connsiteX1" fmla="*/ 13647 w 805129"/>
                <a:gd name="connsiteY1" fmla="*/ 864704 h 1431683"/>
                <a:gd name="connsiteX2" fmla="*/ 13647 w 805129"/>
                <a:gd name="connsiteY2" fmla="*/ 567499 h 1431683"/>
                <a:gd name="connsiteX3" fmla="*/ 805129 w 805129"/>
                <a:gd name="connsiteY3" fmla="*/ 5064 h 1431683"/>
                <a:gd name="connsiteX4" fmla="*/ 805129 w 805129"/>
                <a:gd name="connsiteY4" fmla="*/ 1427139 h 1431683"/>
                <a:gd name="connsiteX0" fmla="*/ 805129 w 805129"/>
                <a:gd name="connsiteY0" fmla="*/ 1427139 h 1431683"/>
                <a:gd name="connsiteX1" fmla="*/ 0 w 805129"/>
                <a:gd name="connsiteY1" fmla="*/ 1175908 h 1431683"/>
                <a:gd name="connsiteX2" fmla="*/ 13647 w 805129"/>
                <a:gd name="connsiteY2" fmla="*/ 253600 h 1431683"/>
                <a:gd name="connsiteX3" fmla="*/ 805129 w 805129"/>
                <a:gd name="connsiteY3" fmla="*/ 5064 h 143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29" h="1431683" stroke="0" extrusionOk="0">
                  <a:moveTo>
                    <a:pt x="805129" y="1427139"/>
                  </a:moveTo>
                  <a:cubicBezTo>
                    <a:pt x="368006" y="1427139"/>
                    <a:pt x="13647" y="1175328"/>
                    <a:pt x="13647" y="864704"/>
                  </a:cubicBezTo>
                  <a:lnTo>
                    <a:pt x="13647" y="567499"/>
                  </a:lnTo>
                  <a:cubicBezTo>
                    <a:pt x="13647" y="256875"/>
                    <a:pt x="368006" y="5064"/>
                    <a:pt x="805129" y="5064"/>
                  </a:cubicBezTo>
                  <a:lnTo>
                    <a:pt x="805129" y="1427139"/>
                  </a:lnTo>
                  <a:close/>
                </a:path>
                <a:path w="805129" h="1431683" fill="none">
                  <a:moveTo>
                    <a:pt x="805129" y="1427139"/>
                  </a:moveTo>
                  <a:cubicBezTo>
                    <a:pt x="368006" y="1427139"/>
                    <a:pt x="0" y="1486532"/>
                    <a:pt x="0" y="1175908"/>
                  </a:cubicBezTo>
                  <a:lnTo>
                    <a:pt x="13647" y="253600"/>
                  </a:lnTo>
                  <a:cubicBezTo>
                    <a:pt x="13647" y="-57024"/>
                    <a:pt x="368006" y="5064"/>
                    <a:pt x="805129" y="5064"/>
                  </a:cubicBezTo>
                </a:path>
              </a:pathLst>
            </a:cu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322780-2FA2-49C0-4E49-0FFF10619CDB}"/>
                </a:ext>
              </a:extLst>
            </p:cNvPr>
            <p:cNvSpPr/>
            <p:nvPr/>
          </p:nvSpPr>
          <p:spPr>
            <a:xfrm>
              <a:off x="7730152" y="1935042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FE09A3-69AD-1B1E-F33A-FB38F194A48B}"/>
                </a:ext>
              </a:extLst>
            </p:cNvPr>
            <p:cNvSpPr/>
            <p:nvPr/>
          </p:nvSpPr>
          <p:spPr>
            <a:xfrm>
              <a:off x="6866670" y="2644737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978CAA1-5623-8022-DD3D-AB19C4069865}"/>
                </a:ext>
              </a:extLst>
            </p:cNvPr>
            <p:cNvSpPr/>
            <p:nvPr/>
          </p:nvSpPr>
          <p:spPr>
            <a:xfrm>
              <a:off x="7730152" y="332828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1C09F5D-C7E7-C260-F352-C9775467304D}"/>
                </a:ext>
              </a:extLst>
            </p:cNvPr>
            <p:cNvSpPr/>
            <p:nvPr/>
          </p:nvSpPr>
          <p:spPr>
            <a:xfrm>
              <a:off x="8905591" y="264553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D7E5CD-FDE4-FDD7-F6F2-4FD7F4CD80E5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010670" y="2716737"/>
              <a:ext cx="1894921" cy="7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F83AA1-DB81-2315-9D65-E57A6A5F62CD}"/>
                </a:ext>
              </a:extLst>
            </p:cNvPr>
            <p:cNvCxnSpPr>
              <a:cxnSpLocks/>
              <a:stCxn id="8" idx="6"/>
              <a:endCxn id="11" idx="1"/>
            </p:cNvCxnSpPr>
            <p:nvPr/>
          </p:nvCxnSpPr>
          <p:spPr>
            <a:xfrm>
              <a:off x="7874152" y="2007042"/>
              <a:ext cx="1052527" cy="65957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11BE93-E1DF-256E-C641-909DD0368AE7}"/>
                </a:ext>
              </a:extLst>
            </p:cNvPr>
            <p:cNvCxnSpPr>
              <a:cxnSpLocks/>
              <a:stCxn id="10" idx="6"/>
              <a:endCxn id="11" idx="3"/>
            </p:cNvCxnSpPr>
            <p:nvPr/>
          </p:nvCxnSpPr>
          <p:spPr>
            <a:xfrm flipV="1">
              <a:off x="7874152" y="2768442"/>
              <a:ext cx="1052527" cy="63184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36BD9B9-DB22-E2CF-1E07-60809FBF6853}"/>
                    </a:ext>
                  </a:extLst>
                </p:cNvPr>
                <p:cNvSpPr txBox="1"/>
                <p:nvPr/>
              </p:nvSpPr>
              <p:spPr>
                <a:xfrm>
                  <a:off x="7563828" y="1541524"/>
                  <a:ext cx="51267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36BD9B9-DB22-E2CF-1E07-60809FBF6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828" y="1541524"/>
                  <a:ext cx="512677" cy="430887"/>
                </a:xfrm>
                <a:prstGeom prst="rect">
                  <a:avLst/>
                </a:prstGeom>
                <a:blipFill>
                  <a:blip r:embed="rId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AD40A79-1910-3AB4-744A-BCBFF09DB8BD}"/>
                    </a:ext>
                  </a:extLst>
                </p:cNvPr>
                <p:cNvSpPr txBox="1"/>
                <p:nvPr/>
              </p:nvSpPr>
              <p:spPr>
                <a:xfrm>
                  <a:off x="6451489" y="2431299"/>
                  <a:ext cx="51267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AD40A79-1910-3AB4-744A-BCBFF09DB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1489" y="2431299"/>
                  <a:ext cx="512677" cy="430887"/>
                </a:xfrm>
                <a:prstGeom prst="rect">
                  <a:avLst/>
                </a:prstGeom>
                <a:blipFill>
                  <a:blip r:embed="rId4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206AC8-1F4A-BAF8-1F06-0634DC396282}"/>
                    </a:ext>
                  </a:extLst>
                </p:cNvPr>
                <p:cNvSpPr txBox="1"/>
                <p:nvPr/>
              </p:nvSpPr>
              <p:spPr>
                <a:xfrm>
                  <a:off x="7563828" y="3373784"/>
                  <a:ext cx="51267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206AC8-1F4A-BAF8-1F06-0634DC396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828" y="3373784"/>
                  <a:ext cx="512677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7718C68-3302-F10A-5FE6-A5D678B92F20}"/>
                    </a:ext>
                  </a:extLst>
                </p:cNvPr>
                <p:cNvSpPr txBox="1"/>
                <p:nvPr/>
              </p:nvSpPr>
              <p:spPr>
                <a:xfrm>
                  <a:off x="8974258" y="2478721"/>
                  <a:ext cx="51267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IN" sz="2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2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7718C68-3302-F10A-5FE6-A5D678B92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4258" y="2478721"/>
                  <a:ext cx="512677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6BE0FB-CEA5-25AA-BC16-8D77CF3E8F10}"/>
              </a:ext>
            </a:extLst>
          </p:cNvPr>
          <p:cNvSpPr/>
          <p:nvPr/>
        </p:nvSpPr>
        <p:spPr>
          <a:xfrm>
            <a:off x="151751" y="746285"/>
            <a:ext cx="6380697" cy="6119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So, the degree of all the vertices are odd.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70595C-9431-2B1B-57B6-FD6A34AD8AA8}"/>
              </a:ext>
            </a:extLst>
          </p:cNvPr>
          <p:cNvSpPr/>
          <p:nvPr/>
        </p:nvSpPr>
        <p:spPr>
          <a:xfrm>
            <a:off x="874572" y="1503904"/>
            <a:ext cx="6380697" cy="6119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Thus, the given graph is not an Euler graph.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76271DF-DAAD-B31D-B4FC-BDBB0928E640}"/>
              </a:ext>
            </a:extLst>
          </p:cNvPr>
          <p:cNvSpPr/>
          <p:nvPr/>
        </p:nvSpPr>
        <p:spPr>
          <a:xfrm>
            <a:off x="244587" y="1629888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E62C1A-7418-7435-DD01-F63CF273AE12}"/>
              </a:ext>
            </a:extLst>
          </p:cNvPr>
          <p:cNvSpPr/>
          <p:nvPr/>
        </p:nvSpPr>
        <p:spPr>
          <a:xfrm>
            <a:off x="874571" y="2115872"/>
            <a:ext cx="8130232" cy="17972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( Hence, in </a:t>
            </a:r>
            <a:r>
              <a:rPr lang="en-IN" sz="2800" dirty="0">
                <a:solidFill>
                  <a:srgbClr val="002060"/>
                </a:solidFill>
              </a:rPr>
              <a:t>Königsberg Bridge Problem, it is </a:t>
            </a:r>
            <a:r>
              <a:rPr lang="en-IN" sz="2800" dirty="0">
                <a:solidFill>
                  <a:srgbClr val="00206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impossible</a:t>
            </a:r>
            <a:r>
              <a:rPr lang="en-IN" sz="2800" dirty="0">
                <a:solidFill>
                  <a:srgbClr val="002060"/>
                </a:solidFill>
              </a:rPr>
              <a:t> to walk through the town crossing each bridge exactly once and return home. 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)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72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FB08C-DDAE-E1AD-BEB2-8AE579FF1E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FB08C-DDAE-E1AD-BEB2-8AE579FF1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0F8B307-28A7-BC75-59C1-C6D853333596}"/>
              </a:ext>
            </a:extLst>
          </p:cNvPr>
          <p:cNvSpPr/>
          <p:nvPr/>
        </p:nvSpPr>
        <p:spPr>
          <a:xfrm>
            <a:off x="1965279" y="801945"/>
            <a:ext cx="8321721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Check whether the following graph has Euler path or not.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16A21A-D45E-3150-A217-EB705CE12682}"/>
              </a:ext>
            </a:extLst>
          </p:cNvPr>
          <p:cNvSpPr/>
          <p:nvPr/>
        </p:nvSpPr>
        <p:spPr>
          <a:xfrm>
            <a:off x="187055" y="80194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100209-5310-F321-24F9-147A5B493945}"/>
              </a:ext>
            </a:extLst>
          </p:cNvPr>
          <p:cNvSpPr/>
          <p:nvPr/>
        </p:nvSpPr>
        <p:spPr>
          <a:xfrm>
            <a:off x="187055" y="426192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01ACFA-11B0-5C5F-46AD-807A2B0B32D2}"/>
              </a:ext>
            </a:extLst>
          </p:cNvPr>
          <p:cNvSpPr/>
          <p:nvPr/>
        </p:nvSpPr>
        <p:spPr>
          <a:xfrm>
            <a:off x="1910686" y="4226545"/>
            <a:ext cx="10187143" cy="12339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Clearly, we can observe that the given graph is undirected as well as connected.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F96C81-D9F9-5168-DDCA-4B4ECC979E17}"/>
                  </a:ext>
                </a:extLst>
              </p:cNvPr>
              <p:cNvSpPr/>
              <p:nvPr/>
            </p:nvSpPr>
            <p:spPr>
              <a:xfrm>
                <a:off x="1903807" y="5468425"/>
                <a:ext cx="7468091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Also,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</m:t>
                    </m:r>
                  </m:oMath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F96C81-D9F9-5168-DDCA-4B4ECC979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807" y="5468425"/>
                <a:ext cx="7468091" cy="711200"/>
              </a:xfrm>
              <a:prstGeom prst="rect">
                <a:avLst/>
              </a:prstGeom>
              <a:blipFill>
                <a:blip r:embed="rId3"/>
                <a:stretch>
                  <a:fillRect l="-1633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85880021-F58B-A26D-9858-0EE3C2B7CC9A}"/>
              </a:ext>
            </a:extLst>
          </p:cNvPr>
          <p:cNvSpPr/>
          <p:nvPr/>
        </p:nvSpPr>
        <p:spPr>
          <a:xfrm>
            <a:off x="1327807" y="5617131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1A98E-A57D-F6CE-CE38-8DA7487DE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869" y="1396340"/>
            <a:ext cx="2262262" cy="27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2747F8-7A70-9C04-1B73-FC3B519557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2747F8-7A70-9C04-1B73-FC3B51955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A49CA8-D235-080F-8C37-B8DAF29323C2}"/>
                  </a:ext>
                </a:extLst>
              </p:cNvPr>
              <p:cNvSpPr/>
              <p:nvPr/>
            </p:nvSpPr>
            <p:spPr>
              <a:xfrm>
                <a:off x="814027" y="842637"/>
                <a:ext cx="7468091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Also,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</m:t>
                    </m:r>
                  </m:oMath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A49CA8-D235-080F-8C37-B8DAF2932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27" y="842637"/>
                <a:ext cx="7468091" cy="711200"/>
              </a:xfrm>
              <a:prstGeom prst="rect">
                <a:avLst/>
              </a:prstGeom>
              <a:blipFill>
                <a:blip r:embed="rId3"/>
                <a:stretch>
                  <a:fillRect l="-1714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0DC74424-7EAC-A447-6243-BDDC348801EF}"/>
              </a:ext>
            </a:extLst>
          </p:cNvPr>
          <p:cNvSpPr/>
          <p:nvPr/>
        </p:nvSpPr>
        <p:spPr>
          <a:xfrm>
            <a:off x="238027" y="991343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E4B27-9F43-24E7-364F-D5959B22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810" y="711201"/>
            <a:ext cx="2262262" cy="2777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555E8A-60B5-6C4E-B7DF-958DE2BD8326}"/>
              </a:ext>
            </a:extLst>
          </p:cNvPr>
          <p:cNvSpPr/>
          <p:nvPr/>
        </p:nvSpPr>
        <p:spPr>
          <a:xfrm>
            <a:off x="814026" y="1500049"/>
            <a:ext cx="8720341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So, the given graph has exactly two vertices of odd degree.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E0364-AE4D-E04C-B527-E8B837273A55}"/>
              </a:ext>
            </a:extLst>
          </p:cNvPr>
          <p:cNvSpPr/>
          <p:nvPr/>
        </p:nvSpPr>
        <p:spPr>
          <a:xfrm>
            <a:off x="814025" y="2157461"/>
            <a:ext cx="6931883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Hence, the given graph contains Euler path.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C74DF6-E92E-8B75-B459-62B5BC5D053F}"/>
                  </a:ext>
                </a:extLst>
              </p:cNvPr>
              <p:cNvSpPr/>
              <p:nvPr/>
            </p:nvSpPr>
            <p:spPr>
              <a:xfrm>
                <a:off x="814026" y="2868661"/>
                <a:ext cx="8397612" cy="1408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By inspection we find the Euler path: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𝐯</m:t>
                        </m:r>
                      </m:e>
                      <m:sub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𝐞</m:t>
                        </m:r>
                      </m:e>
                      <m:sub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𝐯</m:t>
                        </m:r>
                      </m:e>
                      <m:sub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𝐞</m:t>
                        </m:r>
                      </m:e>
                      <m:sub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𝐯</m:t>
                        </m:r>
                      </m:e>
                      <m:sub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𝐞</m:t>
                        </m:r>
                      </m:e>
                      <m:sub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𝐯</m:t>
                        </m:r>
                      </m:e>
                      <m:sub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𝐞</m:t>
                        </m:r>
                      </m:e>
                      <m:sub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𝐯</m:t>
                        </m:r>
                      </m:e>
                      <m:sub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𝐞</m:t>
                        </m:r>
                      </m:e>
                      <m:sub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kumimoji="0" lang="en-I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𝐯</m:t>
                        </m:r>
                      </m:e>
                      <m:sub>
                        <m:r>
                          <a:rPr kumimoji="0" lang="en-IN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C74DF6-E92E-8B75-B459-62B5BC5D0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26" y="2868661"/>
                <a:ext cx="8397612" cy="1408690"/>
              </a:xfrm>
              <a:prstGeom prst="rect">
                <a:avLst/>
              </a:prstGeom>
              <a:blipFill>
                <a:blip r:embed="rId5"/>
                <a:stretch>
                  <a:fillRect l="-1525" r="-1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B5A5BA37-7A3A-2FCD-DB21-4C21D349C9FC}"/>
              </a:ext>
            </a:extLst>
          </p:cNvPr>
          <p:cNvSpPr/>
          <p:nvPr/>
        </p:nvSpPr>
        <p:spPr>
          <a:xfrm>
            <a:off x="238027" y="3000097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22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6F72-8788-4353-BF03-61543775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Euler Paths and Circuits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97112C-2BCF-342B-AED1-BBB8DA5333E9}"/>
              </a:ext>
            </a:extLst>
          </p:cNvPr>
          <p:cNvSpPr/>
          <p:nvPr/>
        </p:nvSpPr>
        <p:spPr>
          <a:xfrm>
            <a:off x="188257" y="906250"/>
            <a:ext cx="11864102" cy="71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Steps to check whether the connected undirected graph has Euler path or Circuit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5C7EE4-78AE-02E6-1C15-380EABFC3478}"/>
              </a:ext>
            </a:extLst>
          </p:cNvPr>
          <p:cNvSpPr/>
          <p:nvPr/>
        </p:nvSpPr>
        <p:spPr>
          <a:xfrm>
            <a:off x="1832594" y="1954676"/>
            <a:ext cx="6181853" cy="7112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List the 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degree of all vertices in the graph.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C6EFBA-10E2-23D1-867D-52D9BE025641}"/>
              </a:ext>
            </a:extLst>
          </p:cNvPr>
          <p:cNvSpPr/>
          <p:nvPr/>
        </p:nvSpPr>
        <p:spPr>
          <a:xfrm>
            <a:off x="188257" y="2900594"/>
            <a:ext cx="1478861" cy="54311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Step </a:t>
            </a:r>
            <a:r>
              <a:rPr lang="en-US" sz="2800" b="1">
                <a:solidFill>
                  <a:schemeClr val="bg1"/>
                </a:solidFill>
              </a:rPr>
              <a:t>- 2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1EEC36-A2EF-8E22-8528-B88DB6347137}"/>
              </a:ext>
            </a:extLst>
          </p:cNvPr>
          <p:cNvSpPr/>
          <p:nvPr/>
        </p:nvSpPr>
        <p:spPr>
          <a:xfrm>
            <a:off x="1832594" y="2816550"/>
            <a:ext cx="10219765" cy="1217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If degree of any vertex is zero,</a:t>
            </a:r>
            <a:r>
              <a:rPr kumimoji="0" lang="en-IN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then the graph is disconnected and hence it can not have Euler path or circuit.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0304D6-8B60-AA62-5166-97FF53B0488E}"/>
              </a:ext>
            </a:extLst>
          </p:cNvPr>
          <p:cNvSpPr/>
          <p:nvPr/>
        </p:nvSpPr>
        <p:spPr>
          <a:xfrm>
            <a:off x="188257" y="4118160"/>
            <a:ext cx="1478861" cy="54311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Step </a:t>
            </a:r>
            <a:r>
              <a:rPr lang="en-US" sz="2800" b="1">
                <a:solidFill>
                  <a:schemeClr val="bg1"/>
                </a:solidFill>
              </a:rPr>
              <a:t>- 3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6ECEDE-767C-9966-37DB-7E3C4AFC945C}"/>
              </a:ext>
            </a:extLst>
          </p:cNvPr>
          <p:cNvSpPr/>
          <p:nvPr/>
        </p:nvSpPr>
        <p:spPr>
          <a:xfrm>
            <a:off x="1832594" y="4034116"/>
            <a:ext cx="10219765" cy="1217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If all the degrees are even,</a:t>
            </a:r>
            <a:r>
              <a:rPr kumimoji="0" lang="en-IN" sz="280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then the graph has both Euler path and Euler circuit.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B8492B-E611-48DF-37C5-FDC22DFD2674}"/>
              </a:ext>
            </a:extLst>
          </p:cNvPr>
          <p:cNvSpPr/>
          <p:nvPr/>
        </p:nvSpPr>
        <p:spPr>
          <a:xfrm>
            <a:off x="188257" y="5332339"/>
            <a:ext cx="1478861" cy="54311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Step </a:t>
            </a:r>
            <a:r>
              <a:rPr lang="en-US" sz="2800" b="1">
                <a:solidFill>
                  <a:schemeClr val="bg1"/>
                </a:solidFill>
              </a:rPr>
              <a:t>- 4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F551A-279A-7A04-17A4-32403FF8B64C}"/>
              </a:ext>
            </a:extLst>
          </p:cNvPr>
          <p:cNvSpPr/>
          <p:nvPr/>
        </p:nvSpPr>
        <p:spPr>
          <a:xfrm>
            <a:off x="1832594" y="5248295"/>
            <a:ext cx="10219765" cy="1217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If exactly two vertices are of odd degree, </a:t>
            </a:r>
            <a:r>
              <a:rPr lang="en-IN" sz="2800" dirty="0">
                <a:solidFill>
                  <a:srgbClr val="002060"/>
                </a:solidFill>
              </a:rPr>
              <a:t>then the graph has Euler path but no Euler circuit.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294942-F56B-E6DA-B318-FE6726FDBC43}"/>
              </a:ext>
            </a:extLst>
          </p:cNvPr>
          <p:cNvSpPr/>
          <p:nvPr/>
        </p:nvSpPr>
        <p:spPr>
          <a:xfrm>
            <a:off x="188256" y="1977563"/>
            <a:ext cx="1478861" cy="54311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Step - 1</a:t>
            </a:r>
          </a:p>
        </p:txBody>
      </p:sp>
    </p:spTree>
    <p:extLst>
      <p:ext uri="{BB962C8B-B14F-4D97-AF65-F5344CB8AC3E}">
        <p14:creationId xmlns:p14="http://schemas.microsoft.com/office/powerpoint/2010/main" val="4270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FB08C-DDAE-E1AD-BEB2-8AE579FF1E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FB08C-DDAE-E1AD-BEB2-8AE579FF1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0F8B307-28A7-BC75-59C1-C6D853333596}"/>
              </a:ext>
            </a:extLst>
          </p:cNvPr>
          <p:cNvSpPr/>
          <p:nvPr/>
        </p:nvSpPr>
        <p:spPr>
          <a:xfrm>
            <a:off x="1965279" y="801945"/>
            <a:ext cx="10039666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Check whether the following graphs has Euler path and circuit or not.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16A21A-D45E-3150-A217-EB705CE12682}"/>
              </a:ext>
            </a:extLst>
          </p:cNvPr>
          <p:cNvSpPr/>
          <p:nvPr/>
        </p:nvSpPr>
        <p:spPr>
          <a:xfrm>
            <a:off x="187055" y="80194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100209-5310-F321-24F9-147A5B493945}"/>
              </a:ext>
            </a:extLst>
          </p:cNvPr>
          <p:cNvSpPr/>
          <p:nvPr/>
        </p:nvSpPr>
        <p:spPr>
          <a:xfrm>
            <a:off x="187055" y="503567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F96C81-D9F9-5168-DDCA-4B4ECC979E17}"/>
                  </a:ext>
                </a:extLst>
              </p:cNvPr>
              <p:cNvSpPr/>
              <p:nvPr/>
            </p:nvSpPr>
            <p:spPr>
              <a:xfrm>
                <a:off x="1964475" y="4996829"/>
                <a:ext cx="7468091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all the vertices have even degree.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F96C81-D9F9-5168-DDCA-4B4ECC979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475" y="4996829"/>
                <a:ext cx="7468091" cy="711200"/>
              </a:xfrm>
              <a:prstGeom prst="rect">
                <a:avLst/>
              </a:prstGeom>
              <a:blipFill>
                <a:blip r:embed="rId3"/>
                <a:stretch>
                  <a:fillRect l="-1633"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85880021-F58B-A26D-9858-0EE3C2B7CC9A}"/>
              </a:ext>
            </a:extLst>
          </p:cNvPr>
          <p:cNvSpPr/>
          <p:nvPr/>
        </p:nvSpPr>
        <p:spPr>
          <a:xfrm>
            <a:off x="1334687" y="5876055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0A593-893D-8EEF-2700-1E55B3BB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900" y="1383552"/>
            <a:ext cx="1981372" cy="3407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B238EA-F622-8110-A3D8-4F354B80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112" y="1389939"/>
            <a:ext cx="642529" cy="34535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B252F5-5625-5504-6382-677FBFDBD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4974" y="1225042"/>
            <a:ext cx="3017782" cy="3566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0B68BDA-7BD8-4FA1-4574-8A52EAFC4DC5}"/>
                  </a:ext>
                </a:extLst>
              </p:cNvPr>
              <p:cNvSpPr/>
              <p:nvPr/>
            </p:nvSpPr>
            <p:spPr>
              <a:xfrm>
                <a:off x="1924134" y="5731538"/>
                <a:ext cx="810737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has Euler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path as well as Euler circuit.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0B68BDA-7BD8-4FA1-4574-8A52EAFC4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34" y="5731538"/>
                <a:ext cx="8107373" cy="711200"/>
              </a:xfrm>
              <a:prstGeom prst="rect">
                <a:avLst/>
              </a:prstGeom>
              <a:blipFill>
                <a:blip r:embed="rId7"/>
                <a:stretch>
                  <a:fillRect l="-1579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09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6" grpId="0" animBg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FB08C-DDAE-E1AD-BEB2-8AE579FF1E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FB08C-DDAE-E1AD-BEB2-8AE579FF1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F96C81-D9F9-5168-DDCA-4B4ECC979E17}"/>
                  </a:ext>
                </a:extLst>
              </p:cNvPr>
              <p:cNvSpPr/>
              <p:nvPr/>
            </p:nvSpPr>
            <p:spPr>
              <a:xfrm>
                <a:off x="921165" y="3952224"/>
                <a:ext cx="7468091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exactly two vertices has odd degree.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F96C81-D9F9-5168-DDCA-4B4ECC979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5" y="3952224"/>
                <a:ext cx="7468091" cy="711200"/>
              </a:xfrm>
              <a:prstGeom prst="rect">
                <a:avLst/>
              </a:prstGeom>
              <a:blipFill>
                <a:blip r:embed="rId3"/>
                <a:stretch>
                  <a:fillRect l="-1633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85880021-F58B-A26D-9858-0EE3C2B7CC9A}"/>
              </a:ext>
            </a:extLst>
          </p:cNvPr>
          <p:cNvSpPr/>
          <p:nvPr/>
        </p:nvSpPr>
        <p:spPr>
          <a:xfrm>
            <a:off x="276311" y="4147204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0A593-893D-8EEF-2700-1E55B3BB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788" y="869710"/>
            <a:ext cx="1611388" cy="2771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B238EA-F622-8110-A3D8-4F354B80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76098"/>
            <a:ext cx="522549" cy="2808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B252F5-5625-5504-6382-677FBFDBD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862" y="711201"/>
            <a:ext cx="2454268" cy="2900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0B68BDA-7BD8-4FA1-4574-8A52EAFC4DC5}"/>
                  </a:ext>
                </a:extLst>
              </p:cNvPr>
              <p:cNvSpPr/>
              <p:nvPr/>
            </p:nvSpPr>
            <p:spPr>
              <a:xfrm>
                <a:off x="875262" y="4507204"/>
                <a:ext cx="9613444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has Euler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path but </a:t>
                </a:r>
                <a:r>
                  <a:rPr lang="en-US" sz="2800" dirty="0">
                    <a:solidFill>
                      <a:srgbClr val="002060"/>
                    </a:solidFill>
                    <a:latin typeface="Roboto Condensed"/>
                  </a:rPr>
                  <a:t>it does not have an 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Euler circuit.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0B68BDA-7BD8-4FA1-4574-8A52EAFC4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62" y="4507204"/>
                <a:ext cx="9613444" cy="711200"/>
              </a:xfrm>
              <a:prstGeom prst="rect">
                <a:avLst/>
              </a:prstGeom>
              <a:blipFill>
                <a:blip r:embed="rId7"/>
                <a:stretch>
                  <a:fillRect l="-1332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3B6D59E-3A70-3894-D006-30F0FD0855BF}"/>
                  </a:ext>
                </a:extLst>
              </p:cNvPr>
              <p:cNvSpPr/>
              <p:nvPr/>
            </p:nvSpPr>
            <p:spPr>
              <a:xfrm>
                <a:off x="921166" y="5236995"/>
                <a:ext cx="4148376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is disconnected.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3B6D59E-3A70-3894-D006-30F0FD085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6" y="5236995"/>
                <a:ext cx="4148376" cy="711200"/>
              </a:xfrm>
              <a:prstGeom prst="rect">
                <a:avLst/>
              </a:prstGeom>
              <a:blipFill>
                <a:blip r:embed="rId8"/>
                <a:stretch>
                  <a:fillRect l="-2937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2B3B5B5F-50E2-A1FA-D64F-7C9BADDB80F8}"/>
              </a:ext>
            </a:extLst>
          </p:cNvPr>
          <p:cNvSpPr/>
          <p:nvPr/>
        </p:nvSpPr>
        <p:spPr>
          <a:xfrm>
            <a:off x="276311" y="5431975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4E7C33-4FA0-F8E4-707A-88830AA36BC8}"/>
                  </a:ext>
                </a:extLst>
              </p:cNvPr>
              <p:cNvSpPr/>
              <p:nvPr/>
            </p:nvSpPr>
            <p:spPr>
              <a:xfrm>
                <a:off x="921165" y="5801113"/>
                <a:ext cx="781942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has </a:t>
                </a:r>
                <a:r>
                  <a:rPr lang="en-US" sz="2800" dirty="0">
                    <a:solidFill>
                      <a:srgbClr val="002060"/>
                    </a:solidFill>
                  </a:rPr>
                  <a:t>neither </a:t>
                </a: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Euler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path nor</a:t>
                </a:r>
                <a:r>
                  <a:rPr lang="en-US" sz="2800" dirty="0">
                    <a:solidFill>
                      <a:srgbClr val="002060"/>
                    </a:solidFill>
                    <a:latin typeface="Roboto Condensed"/>
                  </a:rPr>
                  <a:t> 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Euler circuit.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4E7C33-4FA0-F8E4-707A-88830AA3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65" y="5801113"/>
                <a:ext cx="7819423" cy="711200"/>
              </a:xfrm>
              <a:prstGeom prst="rect">
                <a:avLst/>
              </a:prstGeom>
              <a:blipFill>
                <a:blip r:embed="rId9"/>
                <a:stretch>
                  <a:fillRect l="-1559"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6" grpId="0" animBg="1"/>
      <p:bldP spid="27" grpId="0"/>
      <p:bldP spid="3" grpId="0"/>
      <p:bldP spid="8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FB08C-DDAE-E1AD-BEB2-8AE579FF1E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FB08C-DDAE-E1AD-BEB2-8AE579FF1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F8B307-28A7-BC75-59C1-C6D853333596}"/>
                  </a:ext>
                </a:extLst>
              </p:cNvPr>
              <p:cNvSpPr/>
              <p:nvPr/>
            </p:nvSpPr>
            <p:spPr>
              <a:xfrm>
                <a:off x="1965280" y="801945"/>
                <a:ext cx="7468092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For what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the graph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n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Eulerian?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F8B307-28A7-BC75-59C1-C6D853333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80" y="801945"/>
                <a:ext cx="7468092" cy="711200"/>
              </a:xfrm>
              <a:prstGeom prst="rect">
                <a:avLst/>
              </a:prstGeom>
              <a:blipFill>
                <a:blip r:embed="rId3"/>
                <a:stretch>
                  <a:fillRect l="-1633"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16A21A-D45E-3150-A217-EB705CE12682}"/>
              </a:ext>
            </a:extLst>
          </p:cNvPr>
          <p:cNvSpPr/>
          <p:nvPr/>
        </p:nvSpPr>
        <p:spPr>
          <a:xfrm>
            <a:off x="187055" y="80194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Example:5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100209-5310-F321-24F9-147A5B493945}"/>
              </a:ext>
            </a:extLst>
          </p:cNvPr>
          <p:cNvSpPr/>
          <p:nvPr/>
        </p:nvSpPr>
        <p:spPr>
          <a:xfrm>
            <a:off x="187055" y="1642530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F96C81-D9F9-5168-DDCA-4B4ECC979E17}"/>
                  </a:ext>
                </a:extLst>
              </p:cNvPr>
              <p:cNvSpPr/>
              <p:nvPr/>
            </p:nvSpPr>
            <p:spPr>
              <a:xfrm>
                <a:off x="1965281" y="1603889"/>
                <a:ext cx="10039664" cy="1206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We know that complete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vertices is a connected graph in which degree of each vertex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n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7F96C81-D9F9-5168-DDCA-4B4ECC979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81" y="1603889"/>
                <a:ext cx="10039664" cy="1206546"/>
              </a:xfrm>
              <a:prstGeom prst="rect">
                <a:avLst/>
              </a:prstGeom>
              <a:blipFill>
                <a:blip r:embed="rId4"/>
                <a:stretch>
                  <a:fillRect l="-1214" r="-1275" b="-9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85880021-F58B-A26D-9858-0EE3C2B7CC9A}"/>
              </a:ext>
            </a:extLst>
          </p:cNvPr>
          <p:cNvSpPr/>
          <p:nvPr/>
        </p:nvSpPr>
        <p:spPr>
          <a:xfrm>
            <a:off x="1334687" y="3069000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B68BDA-7BD8-4FA1-4574-8A52EAFC4DC5}"/>
              </a:ext>
            </a:extLst>
          </p:cNvPr>
          <p:cNvSpPr/>
          <p:nvPr/>
        </p:nvSpPr>
        <p:spPr>
          <a:xfrm>
            <a:off x="1965280" y="2924472"/>
            <a:ext cx="9908473" cy="12065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Since a graph is an Eulerian graph if and only if it is connected and degree of each vertex is even.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E614E67-6897-0129-E8C8-53EF2556E25A}"/>
                  </a:ext>
                </a:extLst>
              </p:cNvPr>
              <p:cNvSpPr/>
              <p:nvPr/>
            </p:nvSpPr>
            <p:spPr>
              <a:xfrm>
                <a:off x="1965280" y="4245055"/>
                <a:ext cx="5202002" cy="699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is even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is odd.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E614E67-6897-0129-E8C8-53EF2556E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80" y="4245055"/>
                <a:ext cx="5202002" cy="699159"/>
              </a:xfrm>
              <a:prstGeom prst="rect">
                <a:avLst/>
              </a:prstGeom>
              <a:blipFill>
                <a:blip r:embed="rId5"/>
                <a:stretch>
                  <a:fillRect l="-2342" b="-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10D385-E7D1-52CA-61EB-5AFDA598A265}"/>
                  </a:ext>
                </a:extLst>
              </p:cNvPr>
              <p:cNvSpPr/>
              <p:nvPr/>
            </p:nvSpPr>
            <p:spPr>
              <a:xfrm>
                <a:off x="1965280" y="5058251"/>
                <a:ext cx="5874354" cy="699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Eulerian,</a:t>
                </a: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is odd.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10D385-E7D1-52CA-61EB-5AFDA598A2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80" y="5058251"/>
                <a:ext cx="5874354" cy="699159"/>
              </a:xfrm>
              <a:prstGeom prst="rect">
                <a:avLst/>
              </a:prstGeom>
              <a:blipFill>
                <a:blip r:embed="rId6"/>
                <a:stretch>
                  <a:fillRect l="-2075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0BB63D57-5B88-6923-09EF-496DDA83C28B}"/>
              </a:ext>
            </a:extLst>
          </p:cNvPr>
          <p:cNvSpPr/>
          <p:nvPr/>
        </p:nvSpPr>
        <p:spPr>
          <a:xfrm>
            <a:off x="1334687" y="5200936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03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6" grpId="0" animBg="1"/>
      <p:bldP spid="27" grpId="0"/>
      <p:bldP spid="3" grpId="0"/>
      <p:bldP spid="8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16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646362"/>
            <a:ext cx="9445594" cy="274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 dirty="0">
                <a:solidFill>
                  <a:srgbClr val="FF0000"/>
                </a:solidFill>
              </a:rPr>
              <a:t>Topics of Unit 5.1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Euler and Hamiltonian Paths and Circuits </a:t>
            </a:r>
          </a:p>
          <a:p>
            <a:pPr marL="804863" lvl="1">
              <a:lnSpc>
                <a:spcPct val="125000"/>
              </a:lnSpc>
            </a:pPr>
            <a:r>
              <a:rPr lang="en-US" sz="2800" dirty="0">
                <a:solidFill>
                  <a:srgbClr val="002060"/>
                </a:solidFill>
              </a:rPr>
              <a:t>(For Undirected Graph)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Introduction to Planar Graph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Introduction to Graph Coloring</a:t>
            </a:r>
          </a:p>
        </p:txBody>
      </p:sp>
    </p:spTree>
    <p:extLst>
      <p:ext uri="{BB962C8B-B14F-4D97-AF65-F5344CB8AC3E}">
        <p14:creationId xmlns:p14="http://schemas.microsoft.com/office/powerpoint/2010/main" val="138175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– 2</a:t>
            </a:r>
            <a:br>
              <a:rPr lang="en-US" dirty="0"/>
            </a:br>
            <a:r>
              <a:rPr lang="en-IN" dirty="0"/>
              <a:t>Hamiltonian Paths and 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9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DC01-84B0-12EC-2992-05FD030E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Icosian</a:t>
            </a:r>
            <a:r>
              <a:rPr lang="en-IN" dirty="0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4F3CDE14-207A-2277-1D7A-59D6B3DF9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59" y="749495"/>
                <a:ext cx="11950362" cy="1843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dirty="0"/>
                  <a:t>This terminology comes from a game, called the </a:t>
                </a:r>
                <a:r>
                  <a:rPr lang="en-IN" dirty="0" err="1">
                    <a:solidFill>
                      <a:srgbClr val="FF0000"/>
                    </a:solidFill>
                  </a:rPr>
                  <a:t>Icosian</a:t>
                </a:r>
                <a:r>
                  <a:rPr lang="en-IN" dirty="0">
                    <a:solidFill>
                      <a:srgbClr val="FF0000"/>
                    </a:solidFill>
                  </a:rPr>
                  <a:t> Game </a:t>
                </a:r>
                <a:r>
                  <a:rPr lang="en-IN" dirty="0"/>
                  <a:t>( named </a:t>
                </a:r>
                <a:r>
                  <a:rPr lang="en-IN" dirty="0" err="1"/>
                  <a:t>Icosian</a:t>
                </a:r>
                <a:r>
                  <a:rPr lang="en-IN" dirty="0"/>
                  <a:t> from a Greek word ‘</a:t>
                </a:r>
                <a:r>
                  <a:rPr lang="en-IN" dirty="0" err="1"/>
                  <a:t>Icosa</a:t>
                </a:r>
                <a:r>
                  <a:rPr lang="en-IN" dirty="0"/>
                  <a:t>’ signifying ‘twenty’ ), invented in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1857</m:t>
                    </m:r>
                  </m:oMath>
                </a14:m>
                <a:r>
                  <a:rPr lang="en-IN" dirty="0"/>
                  <a:t> by the Irish mathematician </a:t>
                </a:r>
                <a:r>
                  <a:rPr lang="en-IN" b="1" dirty="0">
                    <a:solidFill>
                      <a:srgbClr val="0070C0"/>
                    </a:solidFill>
                  </a:rPr>
                  <a:t>Sir William Rowan Hamilton</a:t>
                </a:r>
                <a:r>
                  <a:rPr lang="en-IN" dirty="0"/>
                  <a:t>. </a:t>
                </a: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4F3CDE14-207A-2277-1D7A-59D6B3DF9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9" y="749495"/>
                <a:ext cx="11950362" cy="1843559"/>
              </a:xfrm>
              <a:prstGeom prst="rect">
                <a:avLst/>
              </a:prstGeom>
              <a:blipFill>
                <a:blip r:embed="rId2"/>
                <a:stretch>
                  <a:fillRect l="-969" r="-1020" b="-1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2B359C8-9A49-4D25-FF0F-711E0064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20" y="2631348"/>
            <a:ext cx="2806761" cy="3368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04CFE-8149-7AC4-23B5-8CDC90031F20}"/>
              </a:ext>
            </a:extLst>
          </p:cNvPr>
          <p:cNvSpPr txBox="1"/>
          <p:nvPr/>
        </p:nvSpPr>
        <p:spPr>
          <a:xfrm>
            <a:off x="5356328" y="6108505"/>
            <a:ext cx="1479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48447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DC01-84B0-12EC-2992-05FD030E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Icosian</a:t>
            </a:r>
            <a:r>
              <a:rPr lang="en-IN" dirty="0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B87AF343-3067-7CF0-A23C-2ADA065C97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58" y="730136"/>
                <a:ext cx="11882123" cy="1842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dirty="0"/>
                  <a:t>It consisted of a wooden dodecahedron with a peg at each vertex of the dodecahedron, and string. The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IN" dirty="0"/>
                  <a:t> vertices of the dodecahedron were labelled with different cities in the world.  </a:t>
                </a:r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B87AF343-3067-7CF0-A23C-2ADA065C9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8" y="730136"/>
                <a:ext cx="11882123" cy="1842065"/>
              </a:xfrm>
              <a:prstGeom prst="rect">
                <a:avLst/>
              </a:prstGeom>
              <a:blipFill>
                <a:blip r:embed="rId2"/>
                <a:stretch>
                  <a:fillRect l="-975" r="-1026" b="-1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061BB3-A812-A77F-5462-E1BCFE240583}"/>
              </a:ext>
            </a:extLst>
          </p:cNvPr>
          <p:cNvSpPr txBox="1"/>
          <p:nvPr/>
        </p:nvSpPr>
        <p:spPr>
          <a:xfrm>
            <a:off x="2272568" y="6227747"/>
            <a:ext cx="1494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</a:t>
            </a:r>
            <a:r>
              <a:rPr lang="en-IN" sz="1000" dirty="0" err="1"/>
              <a:t>Cuemath</a:t>
            </a:r>
            <a:endParaRPr lang="en-IN" sz="1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E982FC-F184-39FA-CEA7-F91E1C9688FC}"/>
              </a:ext>
            </a:extLst>
          </p:cNvPr>
          <p:cNvGrpSpPr/>
          <p:nvPr/>
        </p:nvGrpSpPr>
        <p:grpSpPr>
          <a:xfrm>
            <a:off x="1178321" y="2815425"/>
            <a:ext cx="4721935" cy="3299519"/>
            <a:chOff x="1178321" y="2815425"/>
            <a:chExt cx="4721935" cy="32995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9D018C-D1FE-D21E-B2FD-AD08337E9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89" t="17785" r="15064" b="1974"/>
            <a:stretch/>
          </p:blipFill>
          <p:spPr>
            <a:xfrm>
              <a:off x="1178321" y="2815425"/>
              <a:ext cx="3309458" cy="3299519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B2D957-57FE-EA59-C1B0-5CC4ED85CF9C}"/>
                </a:ext>
              </a:extLst>
            </p:cNvPr>
            <p:cNvSpPr/>
            <p:nvPr/>
          </p:nvSpPr>
          <p:spPr>
            <a:xfrm>
              <a:off x="3518844" y="4786826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6EA1789-1CAE-7D27-99CF-91A8FA154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9971" y="4912826"/>
              <a:ext cx="562062" cy="21020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ontent Placeholder 12">
                  <a:extLst>
                    <a:ext uri="{FF2B5EF4-FFF2-40B4-BE49-F238E27FC236}">
                      <a16:creationId xmlns:a16="http://schemas.microsoft.com/office/drawing/2014/main" id="{298E0717-4F4C-EA98-B3B4-DCCE4FCA825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16940" y="4841573"/>
                  <a:ext cx="1683316" cy="60182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800" kern="120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800" kern="120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2800" kern="120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2800" kern="120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30000"/>
                    </a:lnSpc>
                    <a:buNone/>
                  </a:pPr>
                  <a14:m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a14:m>
                  <a:r>
                    <a:rPr lang="en-IN" sz="2400" b="1" dirty="0">
                      <a:solidFill>
                        <a:schemeClr val="tx1"/>
                      </a:solidFill>
                    </a:rPr>
                    <a:t> vertices</a:t>
                  </a:r>
                </a:p>
              </p:txBody>
            </p:sp>
          </mc:Choice>
          <mc:Fallback xmlns="">
            <p:sp>
              <p:nvSpPr>
                <p:cNvPr id="16" name="Content Placeholder 12">
                  <a:extLst>
                    <a:ext uri="{FF2B5EF4-FFF2-40B4-BE49-F238E27FC236}">
                      <a16:creationId xmlns:a16="http://schemas.microsoft.com/office/drawing/2014/main" id="{298E0717-4F4C-EA98-B3B4-DCCE4FCA8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940" y="4841573"/>
                  <a:ext cx="1683316" cy="601821"/>
                </a:xfrm>
                <a:prstGeom prst="rect">
                  <a:avLst/>
                </a:prstGeom>
                <a:blipFill>
                  <a:blip r:embed="rId4"/>
                  <a:stretch>
                    <a:fillRect r="-2899" b="-111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6003B69-CAD4-A68B-08EA-D57741C29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1699" y="3433834"/>
              <a:ext cx="684000" cy="3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ontent Placeholder 12">
                  <a:extLst>
                    <a:ext uri="{FF2B5EF4-FFF2-40B4-BE49-F238E27FC236}">
                      <a16:creationId xmlns:a16="http://schemas.microsoft.com/office/drawing/2014/main" id="{52CA7CFA-4AFB-0B41-224C-6DA8A22C09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4271" y="3111237"/>
                  <a:ext cx="1505869" cy="60182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800" kern="120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800" kern="120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2800" kern="120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2800" kern="120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30000"/>
                    </a:lnSpc>
                    <a:buNone/>
                  </a:pPr>
                  <a14:m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</m:oMath>
                  </a14:m>
                  <a:r>
                    <a:rPr lang="en-IN" sz="2400" b="1" dirty="0">
                      <a:solidFill>
                        <a:schemeClr val="tx1"/>
                      </a:solidFill>
                    </a:rPr>
                    <a:t> edges</a:t>
                  </a:r>
                </a:p>
              </p:txBody>
            </p:sp>
          </mc:Choice>
          <mc:Fallback xmlns="">
            <p:sp>
              <p:nvSpPr>
                <p:cNvPr id="18" name="Content Placeholder 12">
                  <a:extLst>
                    <a:ext uri="{FF2B5EF4-FFF2-40B4-BE49-F238E27FC236}">
                      <a16:creationId xmlns:a16="http://schemas.microsoft.com/office/drawing/2014/main" id="{52CA7CFA-4AFB-0B41-224C-6DA8A22C0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271" y="3111237"/>
                  <a:ext cx="1505869" cy="601821"/>
                </a:xfrm>
                <a:prstGeom prst="rect">
                  <a:avLst/>
                </a:prstGeom>
                <a:blipFill>
                  <a:blip r:embed="rId5"/>
                  <a:stretch>
                    <a:fillRect r="-1215" b="-111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CCDB865-C28E-C518-CEE6-6B60E4DC9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678" y="2910960"/>
            <a:ext cx="5335638" cy="31680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FDB4D1-5C9A-CBB0-98D6-B23ECA215AFE}"/>
              </a:ext>
            </a:extLst>
          </p:cNvPr>
          <p:cNvSpPr txBox="1"/>
          <p:nvPr/>
        </p:nvSpPr>
        <p:spPr>
          <a:xfrm>
            <a:off x="6685710" y="6227747"/>
            <a:ext cx="43935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</a:t>
            </a:r>
            <a:r>
              <a:rPr lang="en-IN" sz="1000" dirty="0">
                <a:hlinkClick r:id="rId7"/>
              </a:rPr>
              <a:t>https://www.puzzlemuseum.com/month/picm02/200207icosian.htm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638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DC01-84B0-12EC-2992-05FD030E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Icosian</a:t>
            </a:r>
            <a:r>
              <a:rPr lang="en-IN" dirty="0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B87AF343-3067-7CF0-A23C-2ADA065C97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58" y="730136"/>
                <a:ext cx="11882123" cy="1764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dirty="0"/>
                  <a:t>The object of the game was to start at a city and travel along the edges of the dodecahedron, visiting each of the other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IN" dirty="0"/>
                  <a:t> cities exactly once, and end back at the first city. The circuit travelled was marked off using the string and pegs.  </a:t>
                </a:r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B87AF343-3067-7CF0-A23C-2ADA065C9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8" y="730136"/>
                <a:ext cx="11882123" cy="1764923"/>
              </a:xfrm>
              <a:prstGeom prst="rect">
                <a:avLst/>
              </a:prstGeom>
              <a:blipFill>
                <a:blip r:embed="rId2"/>
                <a:stretch>
                  <a:fillRect l="-975" r="-1026" b="-65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F6C069FE-D8C3-07F8-428B-85046987E180}"/>
              </a:ext>
            </a:extLst>
          </p:cNvPr>
          <p:cNvSpPr txBox="1">
            <a:spLocks/>
          </p:cNvSpPr>
          <p:nvPr/>
        </p:nvSpPr>
        <p:spPr>
          <a:xfrm>
            <a:off x="114257" y="2598019"/>
            <a:ext cx="11882123" cy="1264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dirty="0"/>
              <a:t>An equivalent question: </a:t>
            </a:r>
            <a:r>
              <a:rPr lang="en-IN" b="1" i="1" dirty="0">
                <a:solidFill>
                  <a:srgbClr val="005E6A"/>
                </a:solidFill>
              </a:rPr>
              <a:t>Is there a circuit in the graph shown in figure that passes through each vertex exactly once?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E3062-C7C4-90CB-D287-A80E87198F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9" t="25063" r="36418" b="19387"/>
          <a:stretch/>
        </p:blipFill>
        <p:spPr>
          <a:xfrm>
            <a:off x="4797213" y="3763169"/>
            <a:ext cx="2597575" cy="2330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03A26-E0B4-7E32-5FDB-6B42245DBB88}"/>
              </a:ext>
            </a:extLst>
          </p:cNvPr>
          <p:cNvSpPr txBox="1"/>
          <p:nvPr/>
        </p:nvSpPr>
        <p:spPr>
          <a:xfrm>
            <a:off x="5150611" y="6127864"/>
            <a:ext cx="18907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</a:t>
            </a:r>
            <a:r>
              <a:rPr lang="en-IN" sz="1000" dirty="0" err="1"/>
              <a:t>Rossen</a:t>
            </a:r>
            <a:r>
              <a:rPr lang="en-IN" sz="1000" dirty="0"/>
              <a:t> Kenneth H</a:t>
            </a:r>
          </a:p>
        </p:txBody>
      </p:sp>
    </p:spTree>
    <p:extLst>
      <p:ext uri="{BB962C8B-B14F-4D97-AF65-F5344CB8AC3E}">
        <p14:creationId xmlns:p14="http://schemas.microsoft.com/office/powerpoint/2010/main" val="294882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DC01-84B0-12EC-2992-05FD030E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Icosian</a:t>
            </a:r>
            <a:r>
              <a:rPr lang="en-IN" dirty="0"/>
              <a:t> Game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B87AF343-3067-7CF0-A23C-2ADA065C97A6}"/>
              </a:ext>
            </a:extLst>
          </p:cNvPr>
          <p:cNvSpPr txBox="1">
            <a:spLocks/>
          </p:cNvSpPr>
          <p:nvPr/>
        </p:nvSpPr>
        <p:spPr>
          <a:xfrm>
            <a:off x="114258" y="730136"/>
            <a:ext cx="8265467" cy="711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dirty="0"/>
              <a:t>Solution of the </a:t>
            </a:r>
            <a:r>
              <a:rPr lang="en-IN" dirty="0" err="1"/>
              <a:t>icosian</a:t>
            </a:r>
            <a:r>
              <a:rPr lang="en-IN" dirty="0"/>
              <a:t> game: </a:t>
            </a:r>
            <a:r>
              <a:rPr lang="en-IN" b="1" dirty="0">
                <a:solidFill>
                  <a:srgbClr val="FF0000"/>
                </a:solidFill>
              </a:rPr>
              <a:t>Hamiltonian Cycle</a:t>
            </a:r>
            <a:r>
              <a:rPr lang="en-IN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E6262-3E99-6E0A-7629-3FB06CB59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66" y="1657849"/>
            <a:ext cx="3046589" cy="3046589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429DFE-C857-5BE4-A3B5-EC1260EA5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812" y="1657848"/>
            <a:ext cx="3176231" cy="304658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D8BB6B-FA0F-FF60-E004-3D415330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901" y="1744541"/>
            <a:ext cx="4104577" cy="2873204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C67B15-1432-4704-210E-41009EF6127A}"/>
              </a:ext>
            </a:extLst>
          </p:cNvPr>
          <p:cNvSpPr txBox="1"/>
          <p:nvPr/>
        </p:nvSpPr>
        <p:spPr>
          <a:xfrm>
            <a:off x="926188" y="4858673"/>
            <a:ext cx="2326943" cy="646331"/>
          </a:xfrm>
          <a:prstGeom prst="rect">
            <a:avLst/>
          </a:prstGeom>
          <a:noFill/>
          <a:ln>
            <a:solidFill>
              <a:srgbClr val="005E6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b="1" i="1" dirty="0">
                <a:effectLst/>
                <a:latin typeface="Arial" panose="020B0604020202020204" pitchFamily="34" charset="0"/>
              </a:rPr>
              <a:t>A </a:t>
            </a:r>
            <a:r>
              <a:rPr lang="en-IN" b="1" i="1" dirty="0"/>
              <a:t>Hamiltonian Cycle on a Dodecahedron</a:t>
            </a:r>
            <a:r>
              <a:rPr lang="en-IN" b="1" i="1" dirty="0">
                <a:effectLst/>
                <a:latin typeface="Arial" panose="020B0604020202020204" pitchFamily="34" charset="0"/>
              </a:rPr>
              <a:t> </a:t>
            </a:r>
            <a:endParaRPr lang="en-IN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810186-26CF-08CC-6345-073748E5DB4D}"/>
              </a:ext>
            </a:extLst>
          </p:cNvPr>
          <p:cNvSpPr txBox="1"/>
          <p:nvPr/>
        </p:nvSpPr>
        <p:spPr>
          <a:xfrm>
            <a:off x="4627455" y="4858673"/>
            <a:ext cx="2326943" cy="646331"/>
          </a:xfrm>
          <a:prstGeom prst="rect">
            <a:avLst/>
          </a:prstGeom>
          <a:noFill/>
          <a:ln>
            <a:solidFill>
              <a:srgbClr val="005E6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b="1" i="1" dirty="0">
                <a:effectLst/>
              </a:rPr>
              <a:t>Planar view of </a:t>
            </a:r>
            <a:r>
              <a:rPr lang="en-IN" b="1" i="1" dirty="0"/>
              <a:t>Hamiltonian Cycle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A7EEA-898E-C34F-59AA-A1E0ECE7A5B0}"/>
              </a:ext>
            </a:extLst>
          </p:cNvPr>
          <p:cNvSpPr txBox="1"/>
          <p:nvPr/>
        </p:nvSpPr>
        <p:spPr>
          <a:xfrm>
            <a:off x="7968901" y="4858673"/>
            <a:ext cx="4104577" cy="1200329"/>
          </a:xfrm>
          <a:prstGeom prst="rect">
            <a:avLst/>
          </a:prstGeom>
          <a:noFill/>
          <a:ln>
            <a:solidFill>
              <a:srgbClr val="005E6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b="1" i="1" dirty="0">
                <a:solidFill>
                  <a:srgbClr val="202122"/>
                </a:solidFill>
                <a:effectLst/>
              </a:rPr>
              <a:t>Modern reconstruction of Hamilton's </a:t>
            </a:r>
            <a:r>
              <a:rPr lang="en-IN" b="1" i="1" dirty="0" err="1">
                <a:solidFill>
                  <a:srgbClr val="202122"/>
                </a:solidFill>
                <a:effectLst/>
              </a:rPr>
              <a:t>icosian</a:t>
            </a:r>
            <a:r>
              <a:rPr lang="en-IN" b="1" i="1" dirty="0">
                <a:solidFill>
                  <a:srgbClr val="202122"/>
                </a:solidFill>
                <a:effectLst/>
              </a:rPr>
              <a:t> game, on display at the </a:t>
            </a:r>
            <a:r>
              <a:rPr lang="en-IN" b="1" i="1" u="none" strike="noStrike" dirty="0">
                <a:effectLst/>
              </a:rPr>
              <a:t>Institute of Mathematics and Statistics, University of São Paulo</a:t>
            </a:r>
            <a:endParaRPr lang="en-IN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B3DA66-69ED-69FA-9C21-CD2F5FCDEE55}"/>
              </a:ext>
            </a:extLst>
          </p:cNvPr>
          <p:cNvSpPr txBox="1"/>
          <p:nvPr/>
        </p:nvSpPr>
        <p:spPr>
          <a:xfrm>
            <a:off x="5043711" y="6127242"/>
            <a:ext cx="1494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184291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  <p:bldP spid="14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DE7EB-D4C5-2DA3-6514-13A00160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Hamilton Path and Circuit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CC348F48-955D-EE67-9C43-E0A08A6FF105}"/>
              </a:ext>
            </a:extLst>
          </p:cNvPr>
          <p:cNvSpPr txBox="1">
            <a:spLocks/>
          </p:cNvSpPr>
          <p:nvPr/>
        </p:nvSpPr>
        <p:spPr>
          <a:xfrm>
            <a:off x="114260" y="749496"/>
            <a:ext cx="11913617" cy="1262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dirty="0"/>
              <a:t>A circuit which contains every </a:t>
            </a:r>
            <a:r>
              <a:rPr lang="en-IN" dirty="0">
                <a:solidFill>
                  <a:srgbClr val="FF0000"/>
                </a:solidFill>
              </a:rPr>
              <a:t>vertex</a:t>
            </a:r>
            <a:r>
              <a:rPr lang="en-IN" dirty="0"/>
              <a:t> of the graph </a:t>
            </a:r>
            <a:r>
              <a:rPr lang="en-IN" dirty="0">
                <a:solidFill>
                  <a:srgbClr val="FF0000"/>
                </a:solidFill>
              </a:rPr>
              <a:t>exactly once</a:t>
            </a:r>
            <a:r>
              <a:rPr lang="en-IN" dirty="0"/>
              <a:t> except end vertices is called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Hamiltonian circuit</a:t>
            </a:r>
            <a:r>
              <a:rPr lang="en-IN" dirty="0"/>
              <a:t>.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0F60DD1-75CA-9FB2-CE5C-BAE177A3683A}"/>
              </a:ext>
            </a:extLst>
          </p:cNvPr>
          <p:cNvSpPr txBox="1">
            <a:spLocks/>
          </p:cNvSpPr>
          <p:nvPr/>
        </p:nvSpPr>
        <p:spPr>
          <a:xfrm>
            <a:off x="114260" y="2457761"/>
            <a:ext cx="11913617" cy="1262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dirty="0"/>
              <a:t>A path in a graph is a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Hamiltonian Path</a:t>
            </a:r>
            <a:r>
              <a:rPr lang="en-IN" dirty="0"/>
              <a:t> if it contains every </a:t>
            </a:r>
            <a:r>
              <a:rPr lang="en-IN" dirty="0">
                <a:solidFill>
                  <a:srgbClr val="FF0000"/>
                </a:solidFill>
              </a:rPr>
              <a:t>vertex</a:t>
            </a:r>
            <a:r>
              <a:rPr lang="en-IN" dirty="0"/>
              <a:t> of the graph </a:t>
            </a:r>
            <a:r>
              <a:rPr lang="en-IN" dirty="0">
                <a:solidFill>
                  <a:srgbClr val="FF0000"/>
                </a:solidFill>
              </a:rPr>
              <a:t>exactly once</a:t>
            </a:r>
            <a:r>
              <a:rPr lang="en-IN" dirty="0"/>
              <a:t>, where the end vertices may be distinct.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1A11A731-46E3-1F77-766E-604F041EC77A}"/>
              </a:ext>
            </a:extLst>
          </p:cNvPr>
          <p:cNvSpPr txBox="1">
            <a:spLocks/>
          </p:cNvSpPr>
          <p:nvPr/>
        </p:nvSpPr>
        <p:spPr>
          <a:xfrm>
            <a:off x="114260" y="4166026"/>
            <a:ext cx="11913617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dirty="0"/>
              <a:t>A graph which contains Hamiltonian circuit is called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Hamiltonian Graph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49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51630" y="842286"/>
            <a:ext cx="10094259" cy="13353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Which of the following graph has a Hamiltonian cycle? 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If yes, give a cycle. If not, does it contain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 Hamiltonian path? If yes, give a path.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468036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/>
              <p:nvPr/>
            </p:nvSpPr>
            <p:spPr>
              <a:xfrm>
                <a:off x="1951630" y="4680365"/>
                <a:ext cx="100942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G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has </a:t>
                </a:r>
                <a:r>
                  <a:rPr lang="en-IN" sz="2800" dirty="0">
                    <a:solidFill>
                      <a:srgbClr val="002060"/>
                    </a:solidFill>
                  </a:rPr>
                  <a:t>Hamiltonian</a:t>
                </a: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cycle,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630" y="4680365"/>
                <a:ext cx="10094259" cy="711200"/>
              </a:xfrm>
              <a:prstGeom prst="rect">
                <a:avLst/>
              </a:prstGeom>
              <a:blipFill>
                <a:blip r:embed="rId3"/>
                <a:stretch>
                  <a:fillRect l="-1208"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9C26BE-53B0-F468-5FC9-EA6582EDA05A}"/>
                  </a:ext>
                </a:extLst>
              </p:cNvPr>
              <p:cNvSpPr/>
              <p:nvPr/>
            </p:nvSpPr>
            <p:spPr>
              <a:xfrm>
                <a:off x="1965278" y="5289268"/>
                <a:ext cx="10094258" cy="13121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 Note that, all the vertices appear in this cycle but not all edges.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not used in the cycle. )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9C26BE-53B0-F468-5FC9-EA6582ED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78" y="5289268"/>
                <a:ext cx="10094258" cy="1312171"/>
              </a:xfrm>
              <a:prstGeom prst="rect">
                <a:avLst/>
              </a:prstGeom>
              <a:blipFill>
                <a:blip r:embed="rId4"/>
                <a:stretch>
                  <a:fillRect l="-1208" r="-1268" b="-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7943E86-2472-96DF-248A-1FC42FF7A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882" y="1954540"/>
            <a:ext cx="1906560" cy="2725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063E78-D6EE-2B0B-A3FC-09C380E98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288" y="1954540"/>
            <a:ext cx="2518480" cy="27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7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/>
              <p:nvPr/>
            </p:nvSpPr>
            <p:spPr>
              <a:xfrm>
                <a:off x="862417" y="3765090"/>
                <a:ext cx="11210565" cy="13121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The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does not contain </a:t>
                </a:r>
                <a:r>
                  <a:rPr lang="en-IN" sz="2800" dirty="0">
                    <a:solidFill>
                      <a:srgbClr val="002060"/>
                    </a:solidFill>
                  </a:rPr>
                  <a:t>Hamiltonian</a:t>
                </a: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cycle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since every cycle containing every vertex must contain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twice.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17" y="3765090"/>
                <a:ext cx="11210565" cy="1312171"/>
              </a:xfrm>
              <a:prstGeom prst="rect">
                <a:avLst/>
              </a:prstGeom>
              <a:blipFill>
                <a:blip r:embed="rId3"/>
                <a:stretch>
                  <a:fillRect l="-1088" r="-1142" b="-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9C26BE-53B0-F468-5FC9-EA6582EDA05A}"/>
                  </a:ext>
                </a:extLst>
              </p:cNvPr>
              <p:cNvSpPr/>
              <p:nvPr/>
            </p:nvSpPr>
            <p:spPr>
              <a:xfrm>
                <a:off x="862417" y="5044971"/>
                <a:ext cx="7851075" cy="654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has a </a:t>
                </a:r>
                <a:r>
                  <a:rPr lang="en-IN" sz="2800" dirty="0">
                    <a:solidFill>
                      <a:srgbClr val="002060"/>
                    </a:solidFill>
                  </a:rPr>
                  <a:t>Hamiltonian path,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9C26BE-53B0-F468-5FC9-EA6582ED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17" y="5044971"/>
                <a:ext cx="7851075" cy="654331"/>
              </a:xfrm>
              <a:prstGeom prst="rect">
                <a:avLst/>
              </a:prstGeom>
              <a:blipFill>
                <a:blip r:embed="rId4"/>
                <a:stretch>
                  <a:fillRect l="-1553" b="-17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7419DF2-5E44-7D56-9487-33EDF1B48D74}"/>
              </a:ext>
            </a:extLst>
          </p:cNvPr>
          <p:cNvGrpSpPr/>
          <p:nvPr/>
        </p:nvGrpSpPr>
        <p:grpSpPr>
          <a:xfrm>
            <a:off x="3050923" y="814722"/>
            <a:ext cx="6090154" cy="2725825"/>
            <a:chOff x="3212288" y="1954540"/>
            <a:chExt cx="6090154" cy="27258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943E86-2472-96DF-248A-1FC42FF7A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882" y="1954540"/>
              <a:ext cx="1906560" cy="27258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063E78-D6EE-2B0B-A3FC-09C380E98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2288" y="1954540"/>
              <a:ext cx="2518480" cy="2725825"/>
            </a:xfrm>
            <a:prstGeom prst="rect">
              <a:avLst/>
            </a:prstGeom>
          </p:spPr>
        </p:pic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0B82C781-EC1A-C110-4837-F3DE403DD4AC}"/>
              </a:ext>
            </a:extLst>
          </p:cNvPr>
          <p:cNvSpPr/>
          <p:nvPr/>
        </p:nvSpPr>
        <p:spPr>
          <a:xfrm>
            <a:off x="259523" y="3869676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985E38-A7FC-C1C4-F4B1-E086F9A7A456}"/>
              </a:ext>
            </a:extLst>
          </p:cNvPr>
          <p:cNvSpPr/>
          <p:nvPr/>
        </p:nvSpPr>
        <p:spPr>
          <a:xfrm>
            <a:off x="259523" y="5192137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8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2735-D67F-7544-4C0C-9ACB81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Results on Hamiltonian Paths and Circuits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26D9C-702C-0117-CADC-3CD10866AB9D}"/>
              </a:ext>
            </a:extLst>
          </p:cNvPr>
          <p:cNvSpPr/>
          <p:nvPr/>
        </p:nvSpPr>
        <p:spPr>
          <a:xfrm>
            <a:off x="272736" y="876522"/>
            <a:ext cx="4890935" cy="66163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Result : 1 (Dirac’s Theorem)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869C49-77AA-9B80-2B3D-F13FA091B24F}"/>
              </a:ext>
            </a:extLst>
          </p:cNvPr>
          <p:cNvGrpSpPr/>
          <p:nvPr/>
        </p:nvGrpSpPr>
        <p:grpSpPr>
          <a:xfrm>
            <a:off x="272736" y="1733176"/>
            <a:ext cx="11852344" cy="1261748"/>
            <a:chOff x="236562" y="1720048"/>
            <a:chExt cx="11852344" cy="1261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B0885DD-F9CF-F3FE-8992-0FB11ADFCE16}"/>
                    </a:ext>
                  </a:extLst>
                </p:cNvPr>
                <p:cNvSpPr txBox="1"/>
                <p:nvPr/>
              </p:nvSpPr>
              <p:spPr>
                <a:xfrm>
                  <a:off x="236562" y="2458576"/>
                  <a:ext cx="814891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for every vertex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, then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has a Hamiltonian circuit.</a:t>
                  </a:r>
                  <a:endParaRPr lang="en-IN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B0885DD-F9CF-F3FE-8992-0FB11ADFCE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562" y="2458576"/>
                  <a:ext cx="8148918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1571" t="-11628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6572FD-DED2-FE90-544F-DEB952AC2EA8}"/>
                </a:ext>
              </a:extLst>
            </p:cNvPr>
            <p:cNvGrpSpPr/>
            <p:nvPr/>
          </p:nvGrpSpPr>
          <p:grpSpPr>
            <a:xfrm>
              <a:off x="272736" y="1720048"/>
              <a:ext cx="11816170" cy="827471"/>
              <a:chOff x="272736" y="1854518"/>
              <a:chExt cx="11816170" cy="8274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FB0E70B6-5BE5-BC2F-B424-4F86547FAAFA}"/>
                      </a:ext>
                    </a:extLst>
                  </p:cNvPr>
                  <p:cNvSpPr/>
                  <p:nvPr/>
                </p:nvSpPr>
                <p:spPr>
                  <a:xfrm>
                    <a:off x="272736" y="1891735"/>
                    <a:ext cx="11816170" cy="711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lvl="0" algn="just">
                      <a:lnSpc>
                        <a:spcPct val="130000"/>
                      </a:lnSpc>
                      <a:spcBef>
                        <a:spcPts val="1000"/>
                      </a:spcBef>
                      <a:buClr>
                        <a:srgbClr val="B84742"/>
                      </a:buClr>
                      <a:defRPr/>
                    </a:pPr>
                    <a:r>
                      <a:rPr lang="en-IN" sz="2800" dirty="0">
                        <a:solidFill>
                          <a:srgbClr val="002060"/>
                        </a:solidFill>
                      </a:rPr>
                      <a:t>If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a14:m>
                    <a:r>
                      <a:rPr lang="en-IN" sz="2800" dirty="0">
                        <a:solidFill>
                          <a:srgbClr val="002060"/>
                        </a:solidFill>
                      </a:rPr>
                      <a:t> is a simple connected graph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a14:m>
                    <a:r>
                      <a:rPr lang="en-IN" sz="2800" dirty="0">
                        <a:solidFill>
                          <a:srgbClr val="002060"/>
                        </a:solidFill>
                      </a:rPr>
                      <a:t> vertices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I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IN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rgbClr val="002060"/>
                        </a:solidFill>
                      </a:rPr>
                      <a:t> such that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  <m:d>
                          <m:dPr>
                            <m:ctrlPr>
                              <a:rPr lang="en-I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d>
                        <m:r>
                          <a:rPr lang="en-IN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</m:oMath>
                    </a14:m>
                    <a:endParaRPr kumimoji="0" lang="en-US" sz="28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Roboto Condensed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FB0E70B6-5BE5-BC2F-B424-4F86547FA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736" y="1891735"/>
                    <a:ext cx="11816170" cy="7112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84" b="-769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A58DC14-D3A6-9A3C-D8F0-A1FCC7C6BF66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4485" y="1854518"/>
                    <a:ext cx="900953" cy="82747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A58DC14-D3A6-9A3C-D8F0-A1FCC7C6BF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4485" y="1854518"/>
                    <a:ext cx="900953" cy="8274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4E1E0-6E01-525C-9DCE-ABB7A10FBEA4}"/>
              </a:ext>
            </a:extLst>
          </p:cNvPr>
          <p:cNvGrpSpPr/>
          <p:nvPr/>
        </p:nvGrpSpPr>
        <p:grpSpPr>
          <a:xfrm>
            <a:off x="313077" y="3355742"/>
            <a:ext cx="11816170" cy="1606698"/>
            <a:chOff x="272736" y="3065724"/>
            <a:chExt cx="11816170" cy="16066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93A2EDA-5D0C-3A77-63E3-3E7397DBE221}"/>
                    </a:ext>
                  </a:extLst>
                </p:cNvPr>
                <p:cNvSpPr/>
                <p:nvPr/>
              </p:nvSpPr>
              <p:spPr>
                <a:xfrm>
                  <a:off x="272736" y="3065724"/>
                  <a:ext cx="11816170" cy="16066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 algn="just">
                    <a:lnSpc>
                      <a:spcPct val="130000"/>
                    </a:lnSpc>
                    <a:spcBef>
                      <a:spcPts val="1000"/>
                    </a:spcBef>
                    <a:buClr>
                      <a:srgbClr val="B84742"/>
                    </a:buClr>
                    <a:defRPr/>
                  </a:pPr>
                  <a:r>
                    <a:rPr lang="en-IN" sz="2800" dirty="0">
                      <a:solidFill>
                        <a:srgbClr val="002060"/>
                      </a:solidFill>
                    </a:rPr>
                    <a:t>i.e., If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is a simple graph with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vertices with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≥3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such that the degree of every</a:t>
                  </a:r>
                  <a:endPara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93A2EDA-5D0C-3A77-63E3-3E7397DBE2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36" y="3065724"/>
                  <a:ext cx="11816170" cy="1606698"/>
                </a:xfrm>
                <a:prstGeom prst="rect">
                  <a:avLst/>
                </a:prstGeom>
                <a:blipFill>
                  <a:blip r:embed="rId5"/>
                  <a:stretch>
                    <a:fillRect l="-10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669BE6-28F9-BA91-A325-9350F1A30A5F}"/>
                </a:ext>
              </a:extLst>
            </p:cNvPr>
            <p:cNvGrpSpPr/>
            <p:nvPr/>
          </p:nvGrpSpPr>
          <p:grpSpPr>
            <a:xfrm>
              <a:off x="904749" y="3739493"/>
              <a:ext cx="9799110" cy="827471"/>
              <a:chOff x="904749" y="3739493"/>
              <a:chExt cx="9799110" cy="82747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4B81738-2C7D-05CB-A765-A3469112BF42}"/>
                  </a:ext>
                </a:extLst>
              </p:cNvPr>
              <p:cNvGrpSpPr/>
              <p:nvPr/>
            </p:nvGrpSpPr>
            <p:grpSpPr>
              <a:xfrm>
                <a:off x="904749" y="3739493"/>
                <a:ext cx="3927199" cy="827471"/>
                <a:chOff x="2289796" y="4513207"/>
                <a:chExt cx="3927199" cy="8274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B3ABB34D-9803-5C08-8ABE-9C48A5D65A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16042" y="4513207"/>
                      <a:ext cx="900953" cy="8274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IN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a:rPr lang="en-IN" sz="28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2 </m:t>
                                </m:r>
                              </m:den>
                            </m:f>
                            <m:r>
                              <a:rPr lang="en-IN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B3ABB34D-9803-5C08-8ABE-9C48A5D65A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16042" y="4513207"/>
                      <a:ext cx="900953" cy="82747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D06E521-DA57-3A12-DF1F-FD0D1E6763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89796" y="4665333"/>
                      <a:ext cx="3290733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vertex in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oMath>
                      </a14:m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 is </a:t>
                      </a:r>
                      <a:r>
                        <a:rPr lang="en-IN" sz="2800" dirty="0">
                          <a:solidFill>
                            <a:srgbClr val="FF0000"/>
                          </a:solidFill>
                        </a:rPr>
                        <a:t>at least</a:t>
                      </a: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D06E521-DA57-3A12-DF1F-FD0D1E6763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89796" y="4665333"/>
                      <a:ext cx="3290733" cy="52322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704" t="-12791" b="-313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794BFBD-114C-63B6-2E53-0436FC26ED74}"/>
                      </a:ext>
                    </a:extLst>
                  </p:cNvPr>
                  <p:cNvSpPr txBox="1"/>
                  <p:nvPr/>
                </p:nvSpPr>
                <p:spPr>
                  <a:xfrm>
                    <a:off x="4572001" y="3893504"/>
                    <a:ext cx="6131858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IN" sz="2800" dirty="0">
                        <a:solidFill>
                          <a:srgbClr val="002060"/>
                        </a:solidFill>
                      </a:rPr>
                      <a:t>then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a14:m>
                    <a:r>
                      <a:rPr lang="en-IN" sz="2800" dirty="0">
                        <a:solidFill>
                          <a:srgbClr val="002060"/>
                        </a:solidFill>
                      </a:rPr>
                      <a:t> has a Hamiltonian circuit.</a:t>
                    </a:r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794BFBD-114C-63B6-2E53-0436FC26ED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001" y="3893504"/>
                    <a:ext cx="6131858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87" t="-11628" b="-3139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04A05DD-0DA1-68DB-F393-9DD6C63ADA1F}"/>
              </a:ext>
            </a:extLst>
          </p:cNvPr>
          <p:cNvSpPr/>
          <p:nvPr/>
        </p:nvSpPr>
        <p:spPr>
          <a:xfrm>
            <a:off x="308910" y="4787643"/>
            <a:ext cx="900953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Note</a:t>
            </a:r>
            <a:endParaRPr kumimoji="0" lang="en-US" sz="2800" b="1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DDE0C2-D67C-71AB-F601-9E4D9462671E}"/>
              </a:ext>
            </a:extLst>
          </p:cNvPr>
          <p:cNvGrpSpPr/>
          <p:nvPr/>
        </p:nvGrpSpPr>
        <p:grpSpPr>
          <a:xfrm>
            <a:off x="-168462" y="5374966"/>
            <a:ext cx="11104709" cy="865866"/>
            <a:chOff x="-208803" y="5321178"/>
            <a:chExt cx="11104709" cy="86586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9AD36FD-74D6-D3F4-E5B4-E134C968A5A6}"/>
                </a:ext>
              </a:extLst>
            </p:cNvPr>
            <p:cNvGrpSpPr/>
            <p:nvPr/>
          </p:nvGrpSpPr>
          <p:grpSpPr>
            <a:xfrm>
              <a:off x="-208803" y="5321178"/>
              <a:ext cx="3467159" cy="865866"/>
              <a:chOff x="-208803" y="5321178"/>
              <a:chExt cx="3467159" cy="8658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62DD2A9-305C-1990-3DB0-F04B8BB655BC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116" y="5321178"/>
                    <a:ext cx="708240" cy="82747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62DD2A9-305C-1990-3DB0-F04B8BB655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116" y="5321178"/>
                    <a:ext cx="708240" cy="8274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6E58977-FDD0-3843-4926-2E03C6D314D7}"/>
                      </a:ext>
                    </a:extLst>
                  </p:cNvPr>
                  <p:cNvSpPr txBox="1"/>
                  <p:nvPr/>
                </p:nvSpPr>
                <p:spPr>
                  <a:xfrm>
                    <a:off x="-208803" y="5328026"/>
                    <a:ext cx="2927006" cy="85901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Autofit/>
                  </a:bodyPr>
                  <a:lstStyle>
                    <a:lvl1pPr marL="265113" indent="-265113" algn="just">
                      <a:lnSpc>
                        <a:spcPct val="90000"/>
                      </a:lnSpc>
                      <a:spcBef>
                        <a:spcPts val="1000"/>
                      </a:spcBef>
                      <a:buClr>
                        <a:schemeClr val="accent6"/>
                      </a:buClr>
                      <a:buFont typeface="Wingdings 3" panose="05040102010807070707" pitchFamily="18" charset="2"/>
                      <a:buChar char=""/>
                      <a:defRPr sz="2800">
                        <a:solidFill>
                          <a:srgbClr val="002060"/>
                        </a:solidFill>
                      </a:defRPr>
                    </a:lvl1pPr>
                    <a:lvl2pPr marL="809625" lvl="1" indent="-352425" algn="just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6"/>
                      </a:buClr>
                      <a:buFont typeface="Wingdings 3" panose="05040102010807070707" pitchFamily="18" charset="2"/>
                      <a:buChar char=""/>
                      <a:defRPr sz="2800">
                        <a:solidFill>
                          <a:srgbClr val="002060"/>
                        </a:solidFill>
                      </a:defRPr>
                    </a:lvl2pPr>
                    <a:lvl3pPr marL="1143000" indent="-228600" algn="just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6"/>
                      </a:buClr>
                      <a:buFont typeface="Wingdings" panose="05000000000000000000" pitchFamily="2" charset="2"/>
                      <a:buChar char="§"/>
                      <a:defRPr sz="2800">
                        <a:solidFill>
                          <a:srgbClr val="002060"/>
                        </a:solidFill>
                      </a:defRPr>
                    </a:lvl3pPr>
                    <a:lvl4pPr marL="1600200" indent="-228600" algn="just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6"/>
                      </a:buClr>
                      <a:buFont typeface="Arial" panose="020B0604020202020204" pitchFamily="34" charset="0"/>
                      <a:buChar char="•"/>
                      <a:defRPr sz="2800">
                        <a:solidFill>
                          <a:srgbClr val="002060"/>
                        </a:solidFill>
                      </a:defRPr>
                    </a:lvl4pPr>
                    <a:lvl5pPr marL="2057400" indent="-228600" algn="just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6"/>
                      </a:buClr>
                      <a:buFont typeface="Arial" panose="020B0604020202020204" pitchFamily="34" charset="0"/>
                      <a:buChar char="•"/>
                      <a:defRPr sz="2800">
                        <a:solidFill>
                          <a:srgbClr val="002060"/>
                        </a:solidFill>
                      </a:defRPr>
                    </a:lvl5pPr>
                    <a:lvl6pPr marL="25146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6pPr>
                    <a:lvl7pPr marL="29718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7pPr>
                    <a:lvl8pPr marL="3429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8pPr>
                    <a:lvl9pPr marL="3886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9pPr>
                  </a:lstStyle>
                  <a:p>
                    <a:pPr lvl="1"/>
                    <a:r>
                      <a:rPr lang="en-IN" dirty="0"/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IN" dirty="0"/>
                          <m:t>If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</m:d>
                          </m:e>
                        </m:func>
                        <m:r>
                          <a:rPr lang="en-IN">
                            <a:latin typeface="Cambria Math" panose="02040503050406030204" pitchFamily="18" charset="0"/>
                          </a:rPr>
                          <m:t>&lt;</m:t>
                        </m:r>
                      </m:oMath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6E58977-FDD0-3843-4926-2E03C6D314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08803" y="5328026"/>
                    <a:ext cx="2927006" cy="85901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954405-2470-EDE3-5707-71F4AA8FFAC7}"/>
                </a:ext>
              </a:extLst>
            </p:cNvPr>
            <p:cNvSpPr txBox="1"/>
            <p:nvPr/>
          </p:nvSpPr>
          <p:spPr>
            <a:xfrm>
              <a:off x="3136523" y="5500197"/>
              <a:ext cx="77593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that does not mean that the graph is not Hamiltonian.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481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38384" y="810665"/>
            <a:ext cx="10253616" cy="13492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Using 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Dirac’s Theorem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show that the following graph is Hamiltonian graph.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73809" y="3767893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/>
              <p:nvPr/>
            </p:nvSpPr>
            <p:spPr>
              <a:xfrm>
                <a:off x="1938384" y="3767893"/>
                <a:ext cx="5377017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the number of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</m:t>
                    </m:r>
                  </m:oMath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84" y="3767893"/>
                <a:ext cx="5377017" cy="711200"/>
              </a:xfrm>
              <a:prstGeom prst="rect">
                <a:avLst/>
              </a:prstGeom>
              <a:blipFill>
                <a:blip r:embed="rId3"/>
                <a:stretch>
                  <a:fillRect l="-2381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9C26BE-53B0-F468-5FC9-EA6582EDA05A}"/>
                  </a:ext>
                </a:extLst>
              </p:cNvPr>
              <p:cNvSpPr/>
              <p:nvPr/>
            </p:nvSpPr>
            <p:spPr>
              <a:xfrm>
                <a:off x="1938384" y="4542186"/>
                <a:ext cx="4448969" cy="7446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Also, </a:t>
                </a: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for each vertex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u</m:t>
                    </m:r>
                    <m:r>
                      <a:rPr kumimoji="0" lang="en-IN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,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9C26BE-53B0-F468-5FC9-EA6582ED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84" y="4542186"/>
                <a:ext cx="4448969" cy="744620"/>
              </a:xfrm>
              <a:prstGeom prst="rect">
                <a:avLst/>
              </a:prstGeom>
              <a:blipFill>
                <a:blip r:embed="rId4"/>
                <a:stretch>
                  <a:fillRect l="-2877"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AEFA50-37DD-48A9-674F-CAD254BD6B1B}"/>
                  </a:ext>
                </a:extLst>
              </p:cNvPr>
              <p:cNvSpPr txBox="1"/>
              <p:nvPr/>
            </p:nvSpPr>
            <p:spPr>
              <a:xfrm>
                <a:off x="5974977" y="4379057"/>
                <a:ext cx="2891118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deg</m:t>
                          </m:r>
                        </m:fName>
                        <m:e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d>
                        </m:e>
                      </m:func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=4&gt;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AEFA50-37DD-48A9-674F-CAD254BD6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977" y="4379057"/>
                <a:ext cx="2891118" cy="9077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ECAF49A-6402-2A58-B0BD-995BF1CF1EF1}"/>
              </a:ext>
            </a:extLst>
          </p:cNvPr>
          <p:cNvSpPr/>
          <p:nvPr/>
        </p:nvSpPr>
        <p:spPr>
          <a:xfrm>
            <a:off x="1938383" y="5401171"/>
            <a:ext cx="10042945" cy="13492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From Dirac’s Theorem, the given graph has a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Hamiltonian cycle and hence it is Hamiltonian graph.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 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F22E43-795C-04D7-16F2-BBF757B56660}"/>
              </a:ext>
            </a:extLst>
          </p:cNvPr>
          <p:cNvSpPr/>
          <p:nvPr/>
        </p:nvSpPr>
        <p:spPr>
          <a:xfrm>
            <a:off x="1297756" y="5566312"/>
            <a:ext cx="612931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DAAB3A-20F1-2908-DEE8-033BE0CCB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430" y="1405719"/>
            <a:ext cx="2719845" cy="23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8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2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16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646362"/>
            <a:ext cx="9976823" cy="274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 dirty="0">
                <a:solidFill>
                  <a:srgbClr val="FF0000"/>
                </a:solidFill>
              </a:rPr>
              <a:t>Outline of Unit 5.1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Euler Paths and Circuits</a:t>
            </a: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</a:rPr>
              <a:t>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Hamiltonian Paths and Circuits</a:t>
            </a:r>
            <a:endParaRPr lang="en-US" sz="2800" u="sng" dirty="0">
              <a:solidFill>
                <a:srgbClr val="002060"/>
              </a:solidFill>
              <a:uFill>
                <a:solidFill>
                  <a:schemeClr val="bg1"/>
                </a:solidFill>
              </a:uFill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Planar Graph</a:t>
            </a:r>
            <a:endParaRPr lang="en-US" sz="2800" u="sng" dirty="0">
              <a:solidFill>
                <a:srgbClr val="002060"/>
              </a:solidFill>
              <a:uFill>
                <a:solidFill>
                  <a:schemeClr val="bg1"/>
                </a:solidFill>
              </a:uFill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Graph Colorin</a:t>
            </a:r>
            <a:r>
              <a:rPr lang="en-US" sz="2800" u="sng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7714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2735-D67F-7544-4C0C-9ACB81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Results on Hamiltonian Paths and Circuits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971EBAA-5EA1-8BAF-EE93-A286CEF9B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15152" y="5478176"/>
            <a:ext cx="11537576" cy="523220"/>
          </a:xfrm>
        </p:spPr>
        <p:txBody>
          <a:bodyPr anchor="ctr"/>
          <a:lstStyle/>
          <a:p>
            <a:pPr lvl="1" algn="l">
              <a:lnSpc>
                <a:spcPct val="100000"/>
              </a:lnSpc>
            </a:pPr>
            <a:r>
              <a:rPr lang="en-IN" dirty="0"/>
              <a:t> The graph may be Hamiltonian even if, the above condition does not hold.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4A4F5-A2EC-64C2-DC43-372CA2D57EB4}"/>
              </a:ext>
            </a:extLst>
          </p:cNvPr>
          <p:cNvSpPr/>
          <p:nvPr/>
        </p:nvSpPr>
        <p:spPr>
          <a:xfrm>
            <a:off x="221227" y="986235"/>
            <a:ext cx="1774427" cy="66163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Result :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CB22C3-8FBE-4500-00CD-51F58D95EF7E}"/>
                  </a:ext>
                </a:extLst>
              </p:cNvPr>
              <p:cNvSpPr/>
              <p:nvPr/>
            </p:nvSpPr>
            <p:spPr>
              <a:xfrm>
                <a:off x="221227" y="2003584"/>
                <a:ext cx="11682703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simple connected graph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≥3</m:t>
                        </m:r>
                      </m:e>
                    </m:d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edges such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that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CB22C3-8FBE-4500-00CD-51F58D95E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7" y="2003584"/>
                <a:ext cx="11682703" cy="711200"/>
              </a:xfrm>
              <a:prstGeom prst="rect">
                <a:avLst/>
              </a:prstGeom>
              <a:blipFill>
                <a:blip r:embed="rId2"/>
                <a:stretch>
                  <a:fillRect l="-1043"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1706F0-8025-ADBA-5922-62301D08E11E}"/>
                  </a:ext>
                </a:extLst>
              </p:cNvPr>
              <p:cNvSpPr/>
              <p:nvPr/>
            </p:nvSpPr>
            <p:spPr>
              <a:xfrm>
                <a:off x="3986708" y="2634102"/>
                <a:ext cx="4218583" cy="1514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1706F0-8025-ADBA-5922-62301D08E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08" y="2634102"/>
                <a:ext cx="4218583" cy="1514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8F0DE-F0A3-702F-A85C-454C77E6AB84}"/>
                  </a:ext>
                </a:extLst>
              </p:cNvPr>
              <p:cNvSpPr txBox="1"/>
              <p:nvPr/>
            </p:nvSpPr>
            <p:spPr>
              <a:xfrm>
                <a:off x="221227" y="4148287"/>
                <a:ext cx="49289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 a Hamiltonian circuit.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8F0DE-F0A3-702F-A85C-454C77E6A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7" y="4148287"/>
                <a:ext cx="4928997" cy="523220"/>
              </a:xfrm>
              <a:prstGeom prst="rect">
                <a:avLst/>
              </a:prstGeom>
              <a:blipFill>
                <a:blip r:embed="rId4"/>
                <a:stretch>
                  <a:fillRect l="-247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031FAAD-4FDF-6108-5D85-ABE235C310EE}"/>
              </a:ext>
            </a:extLst>
          </p:cNvPr>
          <p:cNvSpPr/>
          <p:nvPr/>
        </p:nvSpPr>
        <p:spPr>
          <a:xfrm>
            <a:off x="228228" y="4778805"/>
            <a:ext cx="900953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Note</a:t>
            </a:r>
            <a:endParaRPr kumimoji="0" lang="en-US" sz="2800" b="1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7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6" grpId="0" animBg="1"/>
      <p:bldP spid="7" grpId="0"/>
      <p:bldP spid="13" grpId="0"/>
      <p:bldP spid="3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38384" y="810665"/>
            <a:ext cx="6721522" cy="12561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Show that the following graph is Hamiltonian graph.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211540" y="206686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/>
              <p:nvPr/>
            </p:nvSpPr>
            <p:spPr>
              <a:xfrm>
                <a:off x="1962869" y="2066862"/>
                <a:ext cx="6862793" cy="1227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the number of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and </a:t>
                </a:r>
                <a:r>
                  <a:rPr lang="en-IN" sz="2800" dirty="0">
                    <a:solidFill>
                      <a:srgbClr val="002060"/>
                    </a:solidFill>
                  </a:rPr>
                  <a:t>the number of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=8</m:t>
                    </m:r>
                  </m:oMath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69" y="2066862"/>
                <a:ext cx="6862793" cy="1227610"/>
              </a:xfrm>
              <a:prstGeom prst="rect">
                <a:avLst/>
              </a:prstGeom>
              <a:blipFill>
                <a:blip r:embed="rId3"/>
                <a:stretch>
                  <a:fillRect l="-1865" r="-1776" b="-7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F22E43-795C-04D7-16F2-BBF757B56660}"/>
              </a:ext>
            </a:extLst>
          </p:cNvPr>
          <p:cNvSpPr/>
          <p:nvPr/>
        </p:nvSpPr>
        <p:spPr>
          <a:xfrm>
            <a:off x="1322241" y="3870509"/>
            <a:ext cx="612931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2C592E-B144-31E3-A995-DE29B4C7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186" y="762324"/>
            <a:ext cx="3469523" cy="228636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D1593CA-8CA5-AE09-0DC1-6DD62AE40BBD}"/>
              </a:ext>
            </a:extLst>
          </p:cNvPr>
          <p:cNvGrpSpPr/>
          <p:nvPr/>
        </p:nvGrpSpPr>
        <p:grpSpPr>
          <a:xfrm>
            <a:off x="1937581" y="3338431"/>
            <a:ext cx="4596886" cy="1512075"/>
            <a:chOff x="1924937" y="4453035"/>
            <a:chExt cx="4596886" cy="151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B9C26BE-53B0-F468-5FC9-EA6582EDA05A}"/>
                    </a:ext>
                  </a:extLst>
                </p:cNvPr>
                <p:cNvSpPr/>
                <p:nvPr/>
              </p:nvSpPr>
              <p:spPr>
                <a:xfrm>
                  <a:off x="2605014" y="4453035"/>
                  <a:ext cx="3916809" cy="15120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 algn="just">
                    <a:lnSpc>
                      <a:spcPct val="130000"/>
                    </a:lnSpc>
                    <a:spcBef>
                      <a:spcPts val="1000"/>
                    </a:spcBef>
                    <a:buClr>
                      <a:srgbClr val="B84742"/>
                    </a:buCl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B9C26BE-53B0-F468-5FC9-EA6582EDA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5014" y="4453035"/>
                  <a:ext cx="3916809" cy="15120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ACE806-C006-3E24-2B7B-50A6803B31C9}"/>
                </a:ext>
              </a:extLst>
            </p:cNvPr>
            <p:cNvSpPr/>
            <p:nvPr/>
          </p:nvSpPr>
          <p:spPr>
            <a:xfrm>
              <a:off x="1924937" y="4855963"/>
              <a:ext cx="1046863" cy="711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just">
                <a:lnSpc>
                  <a:spcPct val="130000"/>
                </a:lnSpc>
                <a:spcBef>
                  <a:spcPts val="1000"/>
                </a:spcBef>
                <a:buClr>
                  <a:srgbClr val="B84742"/>
                </a:buClr>
                <a:defRPr/>
              </a:pPr>
              <a:r>
                <a:rPr kumimoji="0" lang="en-IN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Now, </a:t>
              </a:r>
              <a:endPara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9C08BE9-D469-38E2-139F-8D794BCC317C}"/>
                  </a:ext>
                </a:extLst>
              </p:cNvPr>
              <p:cNvSpPr/>
              <p:nvPr/>
            </p:nvSpPr>
            <p:spPr>
              <a:xfrm>
                <a:off x="6334466" y="3369252"/>
                <a:ext cx="3617259" cy="1512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9C08BE9-D469-38E2-139F-8D794BCC3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466" y="3369252"/>
                <a:ext cx="3617259" cy="1512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03484D-ECED-5A4D-79BF-A0D41BCECDE3}"/>
                  </a:ext>
                </a:extLst>
              </p:cNvPr>
              <p:cNvSpPr/>
              <p:nvPr/>
            </p:nvSpPr>
            <p:spPr>
              <a:xfrm>
                <a:off x="5977743" y="4716534"/>
                <a:ext cx="825990" cy="609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03484D-ECED-5A4D-79BF-A0D41BCEC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43" y="4716534"/>
                <a:ext cx="825990" cy="6098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D55CC4-5133-4E78-3BAE-6C3AD3046B60}"/>
                  </a:ext>
                </a:extLst>
              </p:cNvPr>
              <p:cNvSpPr/>
              <p:nvPr/>
            </p:nvSpPr>
            <p:spPr>
              <a:xfrm>
                <a:off x="6640513" y="4716533"/>
                <a:ext cx="1021900" cy="609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D55CC4-5133-4E78-3BAE-6C3AD3046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13" y="4716533"/>
                <a:ext cx="1021900" cy="609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0D0EA175-5C19-186E-A1DF-42B95C5CDB0F}"/>
              </a:ext>
            </a:extLst>
          </p:cNvPr>
          <p:cNvSpPr/>
          <p:nvPr/>
        </p:nvSpPr>
        <p:spPr>
          <a:xfrm>
            <a:off x="1938383" y="5401171"/>
            <a:ext cx="10042945" cy="13492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Therefore, the given graph has a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Hamiltonian circuit and hence it is Hamiltonian graph.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 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E71295F-ACAB-A78C-6C82-4593CD6383DE}"/>
              </a:ext>
            </a:extLst>
          </p:cNvPr>
          <p:cNvSpPr/>
          <p:nvPr/>
        </p:nvSpPr>
        <p:spPr>
          <a:xfrm>
            <a:off x="1297756" y="5566312"/>
            <a:ext cx="612931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6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7" grpId="0"/>
      <p:bldP spid="18" grpId="0"/>
      <p:bldP spid="19" grpId="0"/>
      <p:bldP spid="21" grpId="0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2735-D67F-7544-4C0C-9ACB81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Results on Hamiltonian Paths and Circuits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4A4F5-A2EC-64C2-DC43-372CA2D57EB4}"/>
              </a:ext>
            </a:extLst>
          </p:cNvPr>
          <p:cNvSpPr/>
          <p:nvPr/>
        </p:nvSpPr>
        <p:spPr>
          <a:xfrm>
            <a:off x="221227" y="986235"/>
            <a:ext cx="4592820" cy="66163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Result : 3 (Ore’s Theorem)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CB22C3-8FBE-4500-00CD-51F58D95EF7E}"/>
                  </a:ext>
                </a:extLst>
              </p:cNvPr>
              <p:cNvSpPr/>
              <p:nvPr/>
            </p:nvSpPr>
            <p:spPr>
              <a:xfrm>
                <a:off x="221227" y="2003584"/>
                <a:ext cx="1026747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simple connected graph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such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that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CB22C3-8FBE-4500-00CD-51F58D95E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7" y="2003584"/>
                <a:ext cx="10267479" cy="711200"/>
              </a:xfrm>
              <a:prstGeom prst="rect">
                <a:avLst/>
              </a:prstGeom>
              <a:blipFill>
                <a:blip r:embed="rId2"/>
                <a:stretch>
                  <a:fillRect l="-1187"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1706F0-8025-ADBA-5922-62301D08E11E}"/>
                  </a:ext>
                </a:extLst>
              </p:cNvPr>
              <p:cNvSpPr/>
              <p:nvPr/>
            </p:nvSpPr>
            <p:spPr>
              <a:xfrm>
                <a:off x="3959814" y="2725771"/>
                <a:ext cx="4041186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deg</m:t>
                          </m:r>
                        </m:fName>
                        <m:e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d>
                        </m:e>
                      </m:func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deg</m:t>
                          </m:r>
                        </m:fName>
                        <m:e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</m:func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1706F0-8025-ADBA-5922-62301D08E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814" y="2725771"/>
                <a:ext cx="4041186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8F0DE-F0A3-702F-A85C-454C77E6AB84}"/>
                  </a:ext>
                </a:extLst>
              </p:cNvPr>
              <p:cNvSpPr txBox="1"/>
              <p:nvPr/>
            </p:nvSpPr>
            <p:spPr>
              <a:xfrm>
                <a:off x="221227" y="3483947"/>
                <a:ext cx="1181389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every pair of non – adjacent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has a Hamiltonian circuit.  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8F0DE-F0A3-702F-A85C-454C77E6A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7" y="3483947"/>
                <a:ext cx="11813891" cy="954107"/>
              </a:xfrm>
              <a:prstGeom prst="rect">
                <a:avLst/>
              </a:prstGeom>
              <a:blipFill>
                <a:blip r:embed="rId4"/>
                <a:stretch>
                  <a:fillRect l="-1032" t="-7051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5B84388E-F579-BF54-D0F7-9B511E43D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1705" y="5225920"/>
            <a:ext cx="11537576" cy="523220"/>
          </a:xfrm>
        </p:spPr>
        <p:txBody>
          <a:bodyPr anchor="ctr"/>
          <a:lstStyle/>
          <a:p>
            <a:pPr lvl="1" algn="l">
              <a:lnSpc>
                <a:spcPct val="100000"/>
              </a:lnSpc>
            </a:pPr>
            <a:r>
              <a:rPr lang="en-IN" dirty="0"/>
              <a:t> The graph may be Hamiltonian even if, the above condition does not hold.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A161A-19EC-0E33-3F08-B848B94359CB}"/>
              </a:ext>
            </a:extLst>
          </p:cNvPr>
          <p:cNvSpPr/>
          <p:nvPr/>
        </p:nvSpPr>
        <p:spPr>
          <a:xfrm>
            <a:off x="228228" y="4526549"/>
            <a:ext cx="900953" cy="71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Note</a:t>
            </a:r>
            <a:endParaRPr kumimoji="0" lang="en-US" sz="2800" b="1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59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3" grpId="0"/>
      <p:bldP spid="3" grpId="0"/>
      <p:bldP spid="4" grpId="0" build="p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38384" y="810665"/>
            <a:ext cx="6721522" cy="12561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Show that the following graph is Hamiltonian graph.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211540" y="206686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/>
              <p:nvPr/>
            </p:nvSpPr>
            <p:spPr>
              <a:xfrm>
                <a:off x="1962869" y="2066862"/>
                <a:ext cx="5406119" cy="665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the number of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69" y="2066862"/>
                <a:ext cx="5406119" cy="665306"/>
              </a:xfrm>
              <a:prstGeom prst="rect">
                <a:avLst/>
              </a:prstGeom>
              <a:blipFill>
                <a:blip r:embed="rId3"/>
                <a:stretch>
                  <a:fillRect l="-2368" b="-15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F22E43-795C-04D7-16F2-BBF757B56660}"/>
              </a:ext>
            </a:extLst>
          </p:cNvPr>
          <p:cNvSpPr/>
          <p:nvPr/>
        </p:nvSpPr>
        <p:spPr>
          <a:xfrm>
            <a:off x="1297756" y="3143059"/>
            <a:ext cx="612931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0EA175-5C19-186E-A1DF-42B95C5CDB0F}"/>
                  </a:ext>
                </a:extLst>
              </p:cNvPr>
              <p:cNvSpPr/>
              <p:nvPr/>
            </p:nvSpPr>
            <p:spPr>
              <a:xfrm>
                <a:off x="1962869" y="4328652"/>
                <a:ext cx="1977119" cy="665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,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0EA175-5C19-186E-A1DF-42B95C5CD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69" y="4328652"/>
                <a:ext cx="1977119" cy="665306"/>
              </a:xfrm>
              <a:prstGeom prst="rect">
                <a:avLst/>
              </a:prstGeom>
              <a:blipFill>
                <a:blip r:embed="rId4"/>
                <a:stretch>
                  <a:fillRect l="-6481" r="-1235" b="-15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EE71295F-ACAB-A78C-6C82-4593CD6383DE}"/>
              </a:ext>
            </a:extLst>
          </p:cNvPr>
          <p:cNvSpPr/>
          <p:nvPr/>
        </p:nvSpPr>
        <p:spPr>
          <a:xfrm>
            <a:off x="1297755" y="4469814"/>
            <a:ext cx="612931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5F517-0ACE-4B19-8E0D-225533FE2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758" y="913897"/>
            <a:ext cx="2554187" cy="2305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249CAC-BAC7-9F71-E3D5-D6425B2DEAE4}"/>
                  </a:ext>
                </a:extLst>
              </p:cNvPr>
              <p:cNvSpPr/>
              <p:nvPr/>
            </p:nvSpPr>
            <p:spPr>
              <a:xfrm>
                <a:off x="1962869" y="2972991"/>
                <a:ext cx="6721523" cy="1349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There are three pair of vertices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that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are non – adjacent.</a:t>
                </a: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249CAC-BAC7-9F71-E3D5-D6425B2DE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69" y="2972991"/>
                <a:ext cx="6721523" cy="1349251"/>
              </a:xfrm>
              <a:prstGeom prst="rect">
                <a:avLst/>
              </a:prstGeom>
              <a:blipFill>
                <a:blip r:embed="rId6"/>
                <a:stretch>
                  <a:fillRect l="-1904" r="-17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2565CE-1D9E-8817-FBF0-3FAC04D5A7FF}"/>
                  </a:ext>
                </a:extLst>
              </p:cNvPr>
              <p:cNvSpPr txBox="1"/>
              <p:nvPr/>
            </p:nvSpPr>
            <p:spPr>
              <a:xfrm>
                <a:off x="3749211" y="4403503"/>
                <a:ext cx="6591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=3+3=6≥5=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2565CE-1D9E-8817-FBF0-3FAC04D5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211" y="4403503"/>
                <a:ext cx="659158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72840E-56EE-908B-2336-4E7E5A0E712B}"/>
                  </a:ext>
                </a:extLst>
              </p:cNvPr>
              <p:cNvSpPr/>
              <p:nvPr/>
            </p:nvSpPr>
            <p:spPr>
              <a:xfrm>
                <a:off x="1962869" y="4952885"/>
                <a:ext cx="1977119" cy="665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,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72840E-56EE-908B-2336-4E7E5A0E7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69" y="4952885"/>
                <a:ext cx="1977119" cy="665306"/>
              </a:xfrm>
              <a:prstGeom prst="rect">
                <a:avLst/>
              </a:prstGeom>
              <a:blipFill>
                <a:blip r:embed="rId8"/>
                <a:stretch>
                  <a:fillRect l="-6481" r="-1543" b="-1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96913-B274-FD11-1411-B4FE4F46A184}"/>
                  </a:ext>
                </a:extLst>
              </p:cNvPr>
              <p:cNvSpPr txBox="1"/>
              <p:nvPr/>
            </p:nvSpPr>
            <p:spPr>
              <a:xfrm>
                <a:off x="3749211" y="5027736"/>
                <a:ext cx="6591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=3+2=5≥5=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96913-B274-FD11-1411-B4FE4F46A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211" y="5027736"/>
                <a:ext cx="65915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599E6FE-349B-5567-B273-539BBBDF0A3F}"/>
                  </a:ext>
                </a:extLst>
              </p:cNvPr>
              <p:cNvSpPr/>
              <p:nvPr/>
            </p:nvSpPr>
            <p:spPr>
              <a:xfrm>
                <a:off x="1962869" y="5589670"/>
                <a:ext cx="1977119" cy="665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,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599E6FE-349B-5567-B273-539BBBDF0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69" y="5589670"/>
                <a:ext cx="1977119" cy="665306"/>
              </a:xfrm>
              <a:prstGeom prst="rect">
                <a:avLst/>
              </a:prstGeom>
              <a:blipFill>
                <a:blip r:embed="rId10"/>
                <a:stretch>
                  <a:fillRect l="-6481" r="-1543" b="-15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FB0A47-7B88-F60A-C883-14BF54771B28}"/>
                  </a:ext>
                </a:extLst>
              </p:cNvPr>
              <p:cNvSpPr txBox="1"/>
              <p:nvPr/>
            </p:nvSpPr>
            <p:spPr>
              <a:xfrm>
                <a:off x="3749211" y="5664521"/>
                <a:ext cx="6591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=2+3=5≥5=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FB0A47-7B88-F60A-C883-14BF5477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211" y="5664521"/>
                <a:ext cx="65915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96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21" grpId="0"/>
      <p:bldP spid="22" grpId="0" animBg="1"/>
      <p:bldP spid="12" grpId="0"/>
      <p:bldP spid="23" grpId="0"/>
      <p:bldP spid="24" grpId="0"/>
      <p:bldP spid="25" grpId="0"/>
      <p:bldP spid="26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0EA175-5C19-186E-A1DF-42B95C5CDB0F}"/>
                  </a:ext>
                </a:extLst>
              </p:cNvPr>
              <p:cNvSpPr/>
              <p:nvPr/>
            </p:nvSpPr>
            <p:spPr>
              <a:xfrm>
                <a:off x="892510" y="779427"/>
                <a:ext cx="1977119" cy="665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,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0EA175-5C19-186E-A1DF-42B95C5CD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10" y="779427"/>
                <a:ext cx="1977119" cy="665306"/>
              </a:xfrm>
              <a:prstGeom prst="rect">
                <a:avLst/>
              </a:prstGeom>
              <a:blipFill>
                <a:blip r:embed="rId3"/>
                <a:stretch>
                  <a:fillRect l="-6154" r="-1231" b="-15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EE71295F-ACAB-A78C-6C82-4593CD6383DE}"/>
              </a:ext>
            </a:extLst>
          </p:cNvPr>
          <p:cNvSpPr/>
          <p:nvPr/>
        </p:nvSpPr>
        <p:spPr>
          <a:xfrm>
            <a:off x="227396" y="920589"/>
            <a:ext cx="612931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5F517-0ACE-4B19-8E0D-225533FE2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758" y="913897"/>
            <a:ext cx="2554187" cy="2305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2565CE-1D9E-8817-FBF0-3FAC04D5A7FF}"/>
                  </a:ext>
                </a:extLst>
              </p:cNvPr>
              <p:cNvSpPr txBox="1"/>
              <p:nvPr/>
            </p:nvSpPr>
            <p:spPr>
              <a:xfrm>
                <a:off x="2678852" y="854278"/>
                <a:ext cx="6591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=3+3=6≥5=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2565CE-1D9E-8817-FBF0-3FAC04D5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852" y="854278"/>
                <a:ext cx="6591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72840E-56EE-908B-2336-4E7E5A0E712B}"/>
                  </a:ext>
                </a:extLst>
              </p:cNvPr>
              <p:cNvSpPr/>
              <p:nvPr/>
            </p:nvSpPr>
            <p:spPr>
              <a:xfrm>
                <a:off x="892510" y="1403660"/>
                <a:ext cx="1977119" cy="665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,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72840E-56EE-908B-2336-4E7E5A0E7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10" y="1403660"/>
                <a:ext cx="1977119" cy="665306"/>
              </a:xfrm>
              <a:prstGeom prst="rect">
                <a:avLst/>
              </a:prstGeom>
              <a:blipFill>
                <a:blip r:embed="rId6"/>
                <a:stretch>
                  <a:fillRect l="-6154" r="-1538" b="-15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96913-B274-FD11-1411-B4FE4F46A184}"/>
                  </a:ext>
                </a:extLst>
              </p:cNvPr>
              <p:cNvSpPr txBox="1"/>
              <p:nvPr/>
            </p:nvSpPr>
            <p:spPr>
              <a:xfrm>
                <a:off x="2678852" y="1478511"/>
                <a:ext cx="6591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=3+2=5≥5=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96913-B274-FD11-1411-B4FE4F46A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852" y="1478511"/>
                <a:ext cx="659158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599E6FE-349B-5567-B273-539BBBDF0A3F}"/>
                  </a:ext>
                </a:extLst>
              </p:cNvPr>
              <p:cNvSpPr/>
              <p:nvPr/>
            </p:nvSpPr>
            <p:spPr>
              <a:xfrm>
                <a:off x="892510" y="2040445"/>
                <a:ext cx="1977119" cy="665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,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599E6FE-349B-5567-B273-539BBBDF0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10" y="2040445"/>
                <a:ext cx="1977119" cy="665306"/>
              </a:xfrm>
              <a:prstGeom prst="rect">
                <a:avLst/>
              </a:prstGeom>
              <a:blipFill>
                <a:blip r:embed="rId8"/>
                <a:stretch>
                  <a:fillRect l="-6154" r="-1538" b="-15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FB0A47-7B88-F60A-C883-14BF54771B28}"/>
                  </a:ext>
                </a:extLst>
              </p:cNvPr>
              <p:cNvSpPr txBox="1"/>
              <p:nvPr/>
            </p:nvSpPr>
            <p:spPr>
              <a:xfrm>
                <a:off x="2678852" y="2115296"/>
                <a:ext cx="6591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=2+3=5≥5=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FB0A47-7B88-F60A-C883-14BF5477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852" y="2115296"/>
                <a:ext cx="65915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D15E3B45-E8A2-4980-3DF4-FB6F85B0868B}"/>
              </a:ext>
            </a:extLst>
          </p:cNvPr>
          <p:cNvSpPr/>
          <p:nvPr/>
        </p:nvSpPr>
        <p:spPr>
          <a:xfrm>
            <a:off x="227396" y="3039826"/>
            <a:ext cx="612931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E7B15-3EE3-27A3-694D-FA666D4CB6B1}"/>
              </a:ext>
            </a:extLst>
          </p:cNvPr>
          <p:cNvSpPr txBox="1"/>
          <p:nvPr/>
        </p:nvSpPr>
        <p:spPr>
          <a:xfrm>
            <a:off x="903595" y="2915050"/>
            <a:ext cx="8430107" cy="1162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From Ore’s Theorem, the given graph has a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Hamiltonian cycle and hence it is Hamiltonian graph.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 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4771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3ED0-75A5-9816-0FAC-9C977E91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A Helpful Hints to Find a Hamiltonian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730BF38F-D50A-2724-0212-87DE8B1A90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0342" y="1422401"/>
                <a:ext cx="11913617" cy="71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9637" lvl="1" indent="-365125">
                  <a:lnSpc>
                    <a:spcPct val="130000"/>
                  </a:lnSpc>
                </a:pPr>
                <a:r>
                  <a:rPr lang="en-IN" dirty="0"/>
                  <a:t> If a graph has Hamiltonian cycle,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d>
                      </m:e>
                    </m:func>
                    <m:r>
                      <a:rPr lang="en-IN" b="0" i="0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IN" dirty="0"/>
                  <a:t>,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730BF38F-D50A-2724-0212-87DE8B1A9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342" y="1422401"/>
                <a:ext cx="11913617" cy="71120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84555DDE-186C-8667-7396-76492B7785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191" y="711201"/>
                <a:ext cx="11913617" cy="71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en-IN" dirty="0"/>
                  <a:t> be a given graph.</a:t>
                </a:r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84555DDE-186C-8667-7396-76492B778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1" y="711201"/>
                <a:ext cx="11913617" cy="711200"/>
              </a:xfrm>
              <a:prstGeom prst="rect">
                <a:avLst/>
              </a:prstGeom>
              <a:blipFill>
                <a:blip r:embed="rId3"/>
                <a:stretch>
                  <a:fillRect l="-972" b="-86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F043497B-44CE-E98F-FC3E-EDFD918025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0343" y="2300941"/>
                <a:ext cx="12093151" cy="1316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1075" lvl="1" indent="-438150" defTabSz="1438275">
                  <a:lnSpc>
                    <a:spcPct val="130000"/>
                  </a:lnSpc>
                </a:pPr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d>
                      </m:e>
                    </m:func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, then the two edges incident with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dirty="0"/>
                  <a:t> must  appear in every Hamiltonian cycle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F043497B-44CE-E98F-FC3E-EDFD91802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343" y="2300941"/>
                <a:ext cx="12093151" cy="1316317"/>
              </a:xfrm>
              <a:prstGeom prst="rect">
                <a:avLst/>
              </a:prstGeom>
              <a:blipFill>
                <a:blip r:embed="rId4"/>
                <a:stretch>
                  <a:fillRect r="-1058" b="-4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4027BD29-20AA-D8CB-8F4A-3DCB415139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4598"/>
                <a:ext cx="12093151" cy="19169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81075" lvl="1" indent="-438150" defTabSz="1438275">
                  <a:lnSpc>
                    <a:spcPct val="130000"/>
                  </a:lnSpc>
                </a:pPr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d>
                      </m:e>
                    </m:func>
                    <m:r>
                      <a:rPr lang="en-IN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, then as we try to build a Hamiltonian cycle, once we pass through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dirty="0"/>
                  <a:t>, any unused edges incident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IN" dirty="0"/>
                  <a:t> are deleted from further consideration.</a:t>
                </a:r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4027BD29-20AA-D8CB-8F4A-3DCB41513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4598"/>
                <a:ext cx="12093151" cy="1916955"/>
              </a:xfrm>
              <a:prstGeom prst="rect">
                <a:avLst/>
              </a:prstGeom>
              <a:blipFill>
                <a:blip r:embed="rId5"/>
                <a:stretch>
                  <a:fillRect r="-10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18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2018262" y="918242"/>
            <a:ext cx="9290713" cy="43261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Give an example of a graph which contains 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(1). an Eulerian circuit that is also a Hamiltonian circuit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(2). 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an Eulerian circuit but not Hamiltonian circuit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(3). a 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Hamiltonian circuit but not an Eulerian circuit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(4). a non – 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Eulerian and non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–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 Hamiltonian circuit</a:t>
            </a:r>
          </a:p>
          <a:p>
            <a:pPr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(5). an Eulerian circuit and a Hamiltonian circuit that are distinct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91824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Example:5</a:t>
            </a:r>
          </a:p>
        </p:txBody>
      </p:sp>
    </p:spTree>
    <p:extLst>
      <p:ext uri="{BB962C8B-B14F-4D97-AF65-F5344CB8AC3E}">
        <p14:creationId xmlns:p14="http://schemas.microsoft.com/office/powerpoint/2010/main" val="2919817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9">
                <a:extLst>
                  <a:ext uri="{FF2B5EF4-FFF2-40B4-BE49-F238E27FC236}">
                    <a16:creationId xmlns:a16="http://schemas.microsoft.com/office/drawing/2014/main" id="{F9D20A58-9CD2-E84A-1941-EEF111EF62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0" name="Title 19">
                <a:extLst>
                  <a:ext uri="{FF2B5EF4-FFF2-40B4-BE49-F238E27FC236}">
                    <a16:creationId xmlns:a16="http://schemas.microsoft.com/office/drawing/2014/main" id="{F9D20A58-9CD2-E84A-1941-EEF111EF6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27372B-64B0-A86B-92E4-0C0EB5F754ED}"/>
              </a:ext>
            </a:extLst>
          </p:cNvPr>
          <p:cNvSpPr/>
          <p:nvPr/>
        </p:nvSpPr>
        <p:spPr>
          <a:xfrm>
            <a:off x="198093" y="92386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18EFB-D3DB-3B6E-A246-5CDF4AD03F5F}"/>
              </a:ext>
            </a:extLst>
          </p:cNvPr>
          <p:cNvSpPr txBox="1"/>
          <p:nvPr/>
        </p:nvSpPr>
        <p:spPr>
          <a:xfrm>
            <a:off x="1921725" y="889806"/>
            <a:ext cx="8104094" cy="602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(1). an Eulerian circuit that is also a Hamiltonian circuit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C1EC6C-521F-3522-E8F6-FC257468D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82" y="1801227"/>
            <a:ext cx="2973984" cy="3873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9648808C-4324-4F2A-FF4B-BF4D811060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952" y="3836680"/>
                <a:ext cx="7611035" cy="18379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1700" lvl="1" indent="-444500">
                  <a:lnSpc>
                    <a:spcPct val="130000"/>
                  </a:lnSpc>
                </a:pPr>
                <a:r>
                  <a:rPr lang="en-IN" dirty="0"/>
                  <a:t>The 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dirty="0"/>
                  <a:t> also consists all vertices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 hence it is Hamiltonian Circuit. </a:t>
                </a:r>
              </a:p>
            </p:txBody>
          </p:sp>
        </mc:Choice>
        <mc:Fallback xmlns="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9648808C-4324-4F2A-FF4B-BF4D81106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52" y="3836680"/>
                <a:ext cx="7611035" cy="1837979"/>
              </a:xfrm>
              <a:prstGeom prst="rect">
                <a:avLst/>
              </a:prstGeom>
              <a:blipFill>
                <a:blip r:embed="rId4"/>
                <a:stretch>
                  <a:fillRect r="-1601" b="-1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0">
                <a:extLst>
                  <a:ext uri="{FF2B5EF4-FFF2-40B4-BE49-F238E27FC236}">
                    <a16:creationId xmlns:a16="http://schemas.microsoft.com/office/drawing/2014/main" id="{36A6170B-3D50-D814-1FEB-E571855656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9953" y="2208907"/>
                <a:ext cx="7611035" cy="1220093"/>
              </a:xfrm>
            </p:spPr>
            <p:txBody>
              <a:bodyPr/>
              <a:lstStyle/>
              <a:p>
                <a:pPr marL="901700" lvl="1" indent="-444500">
                  <a:lnSpc>
                    <a:spcPct val="130000"/>
                  </a:lnSpc>
                </a:pPr>
                <a:r>
                  <a:rPr lang="en-IN" dirty="0"/>
                  <a:t>The 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consists all edges, hence it is Eulerian Circuit. </a:t>
                </a:r>
              </a:p>
            </p:txBody>
          </p:sp>
        </mc:Choice>
        <mc:Fallback xmlns="">
          <p:sp>
            <p:nvSpPr>
              <p:cNvPr id="24" name="Content Placeholder 10">
                <a:extLst>
                  <a:ext uri="{FF2B5EF4-FFF2-40B4-BE49-F238E27FC236}">
                    <a16:creationId xmlns:a16="http://schemas.microsoft.com/office/drawing/2014/main" id="{36A6170B-3D50-D814-1FEB-E571855656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953" y="2208907"/>
                <a:ext cx="7611035" cy="1220093"/>
              </a:xfrm>
              <a:blipFill>
                <a:blip r:embed="rId5"/>
                <a:stretch>
                  <a:fillRect b="-79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3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5">
                <a:extLst>
                  <a:ext uri="{FF2B5EF4-FFF2-40B4-BE49-F238E27FC236}">
                    <a16:creationId xmlns:a16="http://schemas.microsoft.com/office/drawing/2014/main" id="{42DEA697-D3EE-8586-76D2-956EEBB4ED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16" name="Title 15">
                <a:extLst>
                  <a:ext uri="{FF2B5EF4-FFF2-40B4-BE49-F238E27FC236}">
                    <a16:creationId xmlns:a16="http://schemas.microsoft.com/office/drawing/2014/main" id="{42DEA697-D3EE-8586-76D2-956EEBB4E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27372B-64B0-A86B-92E4-0C0EB5F754ED}"/>
              </a:ext>
            </a:extLst>
          </p:cNvPr>
          <p:cNvSpPr/>
          <p:nvPr/>
        </p:nvSpPr>
        <p:spPr>
          <a:xfrm>
            <a:off x="198093" y="92386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18EFB-D3DB-3B6E-A246-5CDF4AD03F5F}"/>
              </a:ext>
            </a:extLst>
          </p:cNvPr>
          <p:cNvSpPr txBox="1"/>
          <p:nvPr/>
        </p:nvSpPr>
        <p:spPr>
          <a:xfrm>
            <a:off x="1921725" y="889806"/>
            <a:ext cx="8104094" cy="602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(2). an Eulerian circuit but not Hamiltonian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9648808C-4324-4F2A-FF4B-BF4D811060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952" y="3836680"/>
                <a:ext cx="7611035" cy="18379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1700" lvl="1" indent="-44450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does not contain Hamiltonian Circuit as every cycle containing every vertex will contain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twice.</a:t>
                </a:r>
              </a:p>
            </p:txBody>
          </p:sp>
        </mc:Choice>
        <mc:Fallback xmlns="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9648808C-4324-4F2A-FF4B-BF4D81106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52" y="3836680"/>
                <a:ext cx="7611035" cy="1837979"/>
              </a:xfrm>
              <a:prstGeom prst="rect">
                <a:avLst/>
              </a:prstGeom>
              <a:blipFill>
                <a:blip r:embed="rId3"/>
                <a:stretch>
                  <a:fillRect r="-1601" b="-1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D8F5C8A-03DA-4B3D-9D4B-58A1071A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25" y="1718130"/>
            <a:ext cx="2474260" cy="4020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0">
                <a:extLst>
                  <a:ext uri="{FF2B5EF4-FFF2-40B4-BE49-F238E27FC236}">
                    <a16:creationId xmlns:a16="http://schemas.microsoft.com/office/drawing/2014/main" id="{01F75E8C-98C3-6D94-9D0C-CFF9083DB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9953" y="2208907"/>
                <a:ext cx="7611035" cy="1220093"/>
              </a:xfrm>
            </p:spPr>
            <p:txBody>
              <a:bodyPr/>
              <a:lstStyle/>
              <a:p>
                <a:pPr marL="901700" lvl="1" indent="-457200">
                  <a:lnSpc>
                    <a:spcPct val="130000"/>
                  </a:lnSpc>
                </a:pPr>
                <a:r>
                  <a:rPr lang="en-IN" dirty="0"/>
                  <a:t>The 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consists all edges, hence it is Eulerian Circuit. </a:t>
                </a:r>
              </a:p>
            </p:txBody>
          </p:sp>
        </mc:Choice>
        <mc:Fallback xmlns="">
          <p:sp>
            <p:nvSpPr>
              <p:cNvPr id="19" name="Content Placeholder 10">
                <a:extLst>
                  <a:ext uri="{FF2B5EF4-FFF2-40B4-BE49-F238E27FC236}">
                    <a16:creationId xmlns:a16="http://schemas.microsoft.com/office/drawing/2014/main" id="{01F75E8C-98C3-6D94-9D0C-CFF9083DB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953" y="2208907"/>
                <a:ext cx="7611035" cy="1220093"/>
              </a:xfrm>
              <a:blipFill>
                <a:blip r:embed="rId5"/>
                <a:stretch>
                  <a:fillRect r="-1601" b="-532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0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3">
                <a:extLst>
                  <a:ext uri="{FF2B5EF4-FFF2-40B4-BE49-F238E27FC236}">
                    <a16:creationId xmlns:a16="http://schemas.microsoft.com/office/drawing/2014/main" id="{F150473E-85D1-8BFA-9FFE-06BE0FBAAD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14" name="Title 13">
                <a:extLst>
                  <a:ext uri="{FF2B5EF4-FFF2-40B4-BE49-F238E27FC236}">
                    <a16:creationId xmlns:a16="http://schemas.microsoft.com/office/drawing/2014/main" id="{F150473E-85D1-8BFA-9FFE-06BE0FBAA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27372B-64B0-A86B-92E4-0C0EB5F754ED}"/>
              </a:ext>
            </a:extLst>
          </p:cNvPr>
          <p:cNvSpPr/>
          <p:nvPr/>
        </p:nvSpPr>
        <p:spPr>
          <a:xfrm>
            <a:off x="198093" y="92386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18EFB-D3DB-3B6E-A246-5CDF4AD03F5F}"/>
              </a:ext>
            </a:extLst>
          </p:cNvPr>
          <p:cNvSpPr txBox="1"/>
          <p:nvPr/>
        </p:nvSpPr>
        <p:spPr>
          <a:xfrm>
            <a:off x="1921725" y="889806"/>
            <a:ext cx="8104094" cy="602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(3).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 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Hamiltonian circuit but not an Eulerian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9648808C-4324-4F2A-FF4B-BF4D811060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952" y="3836680"/>
                <a:ext cx="7611035" cy="18379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1700" lvl="1" indent="-444500">
                  <a:lnSpc>
                    <a:spcPct val="130000"/>
                  </a:lnSpc>
                </a:pPr>
                <a:r>
                  <a:rPr lang="en-IN" dirty="0"/>
                  <a:t>The 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dirty="0"/>
                  <a:t> consists all vertices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/>
                  <a:t>, hence it is Hamiltonian Circuit. </a:t>
                </a:r>
              </a:p>
              <a:p>
                <a:pPr marL="901700" lvl="1" indent="-444500">
                  <a:lnSpc>
                    <a:spcPct val="130000"/>
                  </a:lnSpc>
                </a:pPr>
                <a:endParaRPr lang="en-IN" dirty="0"/>
              </a:p>
            </p:txBody>
          </p:sp>
        </mc:Choice>
        <mc:Fallback xmlns="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9648808C-4324-4F2A-FF4B-BF4D81106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52" y="3836680"/>
                <a:ext cx="7611035" cy="1837979"/>
              </a:xfrm>
              <a:prstGeom prst="rect">
                <a:avLst/>
              </a:prstGeom>
              <a:blipFill>
                <a:blip r:embed="rId3"/>
                <a:stretch>
                  <a:fillRect r="-1601" b="-1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B1C88DE-DF35-12C6-3262-97A9E4007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330" y="1704683"/>
            <a:ext cx="3146612" cy="4161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0">
                <a:extLst>
                  <a:ext uri="{FF2B5EF4-FFF2-40B4-BE49-F238E27FC236}">
                    <a16:creationId xmlns:a16="http://schemas.microsoft.com/office/drawing/2014/main" id="{F5EC44C7-F8FE-C0C3-6B14-926852E13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9953" y="2208907"/>
                <a:ext cx="7611035" cy="1220093"/>
              </a:xfrm>
            </p:spPr>
            <p:txBody>
              <a:bodyPr/>
              <a:lstStyle/>
              <a:p>
                <a:pPr marL="901700" lvl="1" indent="-44450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/>
                  <a:t> dos not contain Eulerian Circuit as degree of all the vertices are odd.</a:t>
                </a:r>
              </a:p>
            </p:txBody>
          </p:sp>
        </mc:Choice>
        <mc:Fallback xmlns="">
          <p:sp>
            <p:nvSpPr>
              <p:cNvPr id="17" name="Content Placeholder 10">
                <a:extLst>
                  <a:ext uri="{FF2B5EF4-FFF2-40B4-BE49-F238E27FC236}">
                    <a16:creationId xmlns:a16="http://schemas.microsoft.com/office/drawing/2014/main" id="{F5EC44C7-F8FE-C0C3-6B14-926852E13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953" y="2208907"/>
                <a:ext cx="7611035" cy="1220093"/>
              </a:xfrm>
              <a:blipFill>
                <a:blip r:embed="rId5"/>
                <a:stretch>
                  <a:fillRect r="-1601" b="-79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90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5BE06F-AB32-5A67-417A-F18ACD3F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Königsberg Bridge Problem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996C9A66-08F8-C59D-9E1B-54340CBB3FBB}"/>
              </a:ext>
            </a:extLst>
          </p:cNvPr>
          <p:cNvSpPr txBox="1">
            <a:spLocks/>
          </p:cNvSpPr>
          <p:nvPr/>
        </p:nvSpPr>
        <p:spPr>
          <a:xfrm>
            <a:off x="142926" y="711201"/>
            <a:ext cx="11935343" cy="2386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dirty="0"/>
              <a:t>The city of </a:t>
            </a:r>
            <a:r>
              <a:rPr lang="en-IN" dirty="0">
                <a:solidFill>
                  <a:srgbClr val="FF0000"/>
                </a:solidFill>
              </a:rPr>
              <a:t>Königsberg</a:t>
            </a:r>
            <a:r>
              <a:rPr lang="en-IN" dirty="0"/>
              <a:t> in Prussia (present-day Kaliningrad, Russia) was set on both sides of the </a:t>
            </a:r>
            <a:r>
              <a:rPr lang="en-IN" dirty="0">
                <a:solidFill>
                  <a:srgbClr val="FF0000"/>
                </a:solidFill>
              </a:rPr>
              <a:t>Pregel</a:t>
            </a:r>
            <a:r>
              <a:rPr lang="en-IN" dirty="0"/>
              <a:t> River and included two large islands — </a:t>
            </a:r>
            <a:r>
              <a:rPr lang="en-IN" dirty="0" err="1"/>
              <a:t>Kneiphof</a:t>
            </a:r>
            <a:r>
              <a:rPr lang="en-IN" dirty="0"/>
              <a:t> and </a:t>
            </a:r>
            <a:r>
              <a:rPr lang="en-IN" dirty="0" err="1"/>
              <a:t>Lomse</a:t>
            </a:r>
            <a:r>
              <a:rPr lang="en-IN" dirty="0"/>
              <a:t> — that were connected to each other via the two mainland portions of the city by </a:t>
            </a:r>
            <a:r>
              <a:rPr lang="en-IN" dirty="0">
                <a:solidFill>
                  <a:srgbClr val="FF0000"/>
                </a:solidFill>
              </a:rPr>
              <a:t>seven bridges</a:t>
            </a:r>
            <a:r>
              <a:rPr lang="en-IN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31DEB-9E42-1D32-52C3-69697682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47" y="3073366"/>
            <a:ext cx="3143934" cy="247767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A47DE98-97A0-E985-B62D-62561D52CCFA}"/>
              </a:ext>
            </a:extLst>
          </p:cNvPr>
          <p:cNvGrpSpPr/>
          <p:nvPr/>
        </p:nvGrpSpPr>
        <p:grpSpPr>
          <a:xfrm>
            <a:off x="6472817" y="3098040"/>
            <a:ext cx="4762893" cy="2452996"/>
            <a:chOff x="3951581" y="3072829"/>
            <a:chExt cx="4762893" cy="24529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FE5D49-ED23-C91A-EEC2-DA458B1E8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1581" y="3098040"/>
              <a:ext cx="4648997" cy="2386841"/>
            </a:xfrm>
            <a:prstGeom prst="rect">
              <a:avLst/>
            </a:prstGeom>
          </p:spPr>
        </p:pic>
        <p:sp>
          <p:nvSpPr>
            <p:cNvPr id="13" name="Content Placeholder 12">
              <a:extLst>
                <a:ext uri="{FF2B5EF4-FFF2-40B4-BE49-F238E27FC236}">
                  <a16:creationId xmlns:a16="http://schemas.microsoft.com/office/drawing/2014/main" id="{511FA4B0-4057-C0FF-99F6-7EBF2366B815}"/>
                </a:ext>
              </a:extLst>
            </p:cNvPr>
            <p:cNvSpPr txBox="1">
              <a:spLocks/>
            </p:cNvSpPr>
            <p:nvPr/>
          </p:nvSpPr>
          <p:spPr>
            <a:xfrm>
              <a:off x="5453333" y="3072829"/>
              <a:ext cx="928509" cy="5991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13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  <a:defRPr sz="2400" b="1"/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800">
                  <a:solidFill>
                    <a:srgbClr val="002060"/>
                  </a:solidFill>
                </a:defRPr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800">
                  <a:solidFill>
                    <a:srgbClr val="002060"/>
                  </a:solidFill>
                </a:defRPr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800">
                  <a:solidFill>
                    <a:srgbClr val="002060"/>
                  </a:solidFill>
                </a:defRPr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800">
                  <a:solidFill>
                    <a:srgbClr val="002060"/>
                  </a:solidFill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IN" sz="2000" dirty="0"/>
                <a:t>Land</a:t>
              </a:r>
            </a:p>
          </p:txBody>
        </p:sp>
        <p:sp>
          <p:nvSpPr>
            <p:cNvPr id="14" name="Content Placeholder 12">
              <a:extLst>
                <a:ext uri="{FF2B5EF4-FFF2-40B4-BE49-F238E27FC236}">
                  <a16:creationId xmlns:a16="http://schemas.microsoft.com/office/drawing/2014/main" id="{B8FB85D9-9A26-CF11-2673-168A13FAB0B6}"/>
                </a:ext>
              </a:extLst>
            </p:cNvPr>
            <p:cNvSpPr txBox="1">
              <a:spLocks/>
            </p:cNvSpPr>
            <p:nvPr/>
          </p:nvSpPr>
          <p:spPr>
            <a:xfrm>
              <a:off x="5570541" y="5020098"/>
              <a:ext cx="928509" cy="505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13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  <a:defRPr sz="2200" b="1"/>
              </a:lvl1pPr>
              <a:lvl2pPr marL="809625" indent="-352425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800">
                  <a:solidFill>
                    <a:srgbClr val="002060"/>
                  </a:solidFill>
                </a:defRPr>
              </a:lvl2pPr>
              <a:lvl3pPr marL="11430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800">
                  <a:solidFill>
                    <a:srgbClr val="002060"/>
                  </a:solidFill>
                </a:defRPr>
              </a:lvl3pPr>
              <a:lvl4pPr marL="16002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800">
                  <a:solidFill>
                    <a:srgbClr val="002060"/>
                  </a:solidFill>
                </a:defRPr>
              </a:lvl4pPr>
              <a:lvl5pPr marL="2057400" indent="-228600" algn="just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800">
                  <a:solidFill>
                    <a:srgbClr val="002060"/>
                  </a:solidFill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IN" sz="2000" dirty="0"/>
                <a:t>Land</a:t>
              </a:r>
            </a:p>
          </p:txBody>
        </p:sp>
        <p:sp>
          <p:nvSpPr>
            <p:cNvPr id="15" name="Content Placeholder 12">
              <a:extLst>
                <a:ext uri="{FF2B5EF4-FFF2-40B4-BE49-F238E27FC236}">
                  <a16:creationId xmlns:a16="http://schemas.microsoft.com/office/drawing/2014/main" id="{CE2DCC6A-1DB4-C213-6B13-6DFFB2E14E1B}"/>
                </a:ext>
              </a:extLst>
            </p:cNvPr>
            <p:cNvSpPr txBox="1">
              <a:spLocks/>
            </p:cNvSpPr>
            <p:nvPr/>
          </p:nvSpPr>
          <p:spPr>
            <a:xfrm>
              <a:off x="4508462" y="3994053"/>
              <a:ext cx="928509" cy="6767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IN" sz="2400" b="1" dirty="0">
                  <a:solidFill>
                    <a:schemeClr val="tx1"/>
                  </a:solidFill>
                </a:rPr>
                <a:t>River</a:t>
              </a:r>
            </a:p>
          </p:txBody>
        </p:sp>
        <p:sp>
          <p:nvSpPr>
            <p:cNvPr id="16" name="Content Placeholder 12">
              <a:extLst>
                <a:ext uri="{FF2B5EF4-FFF2-40B4-BE49-F238E27FC236}">
                  <a16:creationId xmlns:a16="http://schemas.microsoft.com/office/drawing/2014/main" id="{79D7A8AF-2C19-78D0-9DFC-BC0C106D66C4}"/>
                </a:ext>
              </a:extLst>
            </p:cNvPr>
            <p:cNvSpPr txBox="1">
              <a:spLocks/>
            </p:cNvSpPr>
            <p:nvPr/>
          </p:nvSpPr>
          <p:spPr>
            <a:xfrm>
              <a:off x="5911964" y="3994053"/>
              <a:ext cx="928509" cy="6767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</a:pPr>
              <a:r>
                <a:rPr lang="en-IN" sz="2200" b="1" dirty="0">
                  <a:solidFill>
                    <a:schemeClr val="tx1"/>
                  </a:solidFill>
                </a:rPr>
                <a:t>Island</a:t>
              </a:r>
            </a:p>
          </p:txBody>
        </p:sp>
        <p:sp>
          <p:nvSpPr>
            <p:cNvPr id="17" name="Content Placeholder 12">
              <a:extLst>
                <a:ext uri="{FF2B5EF4-FFF2-40B4-BE49-F238E27FC236}">
                  <a16:creationId xmlns:a16="http://schemas.microsoft.com/office/drawing/2014/main" id="{A7E455E7-834D-9617-948D-B58BDBC74D3D}"/>
                </a:ext>
              </a:extLst>
            </p:cNvPr>
            <p:cNvSpPr txBox="1">
              <a:spLocks/>
            </p:cNvSpPr>
            <p:nvPr/>
          </p:nvSpPr>
          <p:spPr>
            <a:xfrm>
              <a:off x="7808797" y="4021349"/>
              <a:ext cx="905677" cy="5062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IN" sz="2200" b="1" dirty="0">
                  <a:solidFill>
                    <a:schemeClr val="tx1"/>
                  </a:solidFill>
                </a:rPr>
                <a:t>Island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202D50F-2E18-AF2D-FC7A-3E8FDDEEE891}"/>
              </a:ext>
            </a:extLst>
          </p:cNvPr>
          <p:cNvSpPr txBox="1"/>
          <p:nvPr/>
        </p:nvSpPr>
        <p:spPr>
          <a:xfrm>
            <a:off x="563445" y="5654157"/>
            <a:ext cx="53499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</a:t>
            </a:r>
            <a:r>
              <a:rPr lang="en-IN" sz="1000" dirty="0">
                <a:hlinkClick r:id="rId4"/>
              </a:rPr>
              <a:t>https://en.wikipedia.org/wiki/Seven_Bridges_of_K%C3%B6nigsberg</a:t>
            </a:r>
            <a:r>
              <a:rPr lang="en-IN" sz="10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D945C-EDEF-FA3B-DE0F-73EF59EE978F}"/>
              </a:ext>
            </a:extLst>
          </p:cNvPr>
          <p:cNvSpPr txBox="1"/>
          <p:nvPr/>
        </p:nvSpPr>
        <p:spPr>
          <a:xfrm>
            <a:off x="6516007" y="5654157"/>
            <a:ext cx="476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</a:t>
            </a:r>
            <a:r>
              <a:rPr lang="en-IN" sz="1000" dirty="0">
                <a:hlinkClick r:id="rId5"/>
              </a:rPr>
              <a:t>https://www.mathsisfun.com/activity/seven-bridges-konigsberg.html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55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2082A-FEF4-97EF-548D-12890920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329" y="1704683"/>
            <a:ext cx="3177613" cy="4161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FE944116-C985-E512-D618-D6A4ABCA73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FE944116-C985-E512-D618-D6A4ABCA7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27372B-64B0-A86B-92E4-0C0EB5F754ED}"/>
              </a:ext>
            </a:extLst>
          </p:cNvPr>
          <p:cNvSpPr/>
          <p:nvPr/>
        </p:nvSpPr>
        <p:spPr>
          <a:xfrm>
            <a:off x="198093" y="92386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18EFB-D3DB-3B6E-A246-5CDF4AD03F5F}"/>
              </a:ext>
            </a:extLst>
          </p:cNvPr>
          <p:cNvSpPr txBox="1"/>
          <p:nvPr/>
        </p:nvSpPr>
        <p:spPr>
          <a:xfrm>
            <a:off x="1921725" y="889806"/>
            <a:ext cx="8104094" cy="602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(4).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 non – 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Eulerian and non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–</a:t>
            </a:r>
            <a:r>
              <a:rPr lang="en-IN" sz="2800" dirty="0">
                <a:solidFill>
                  <a:srgbClr val="002060"/>
                </a:solidFill>
                <a:latin typeface="Roboto Condensed"/>
              </a:rPr>
              <a:t> Hamiltonian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9648808C-4324-4F2A-FF4B-BF4D811060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952" y="3836680"/>
                <a:ext cx="7611035" cy="18379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1700" lvl="1" indent="-44450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dirty="0"/>
                  <a:t> does not contain Hamiltonian Circuit every cycle containing every vertex will contain at least one vertex twice.</a:t>
                </a:r>
              </a:p>
            </p:txBody>
          </p:sp>
        </mc:Choice>
        <mc:Fallback xmlns="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9648808C-4324-4F2A-FF4B-BF4D81106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52" y="3836680"/>
                <a:ext cx="7611035" cy="1837979"/>
              </a:xfrm>
              <a:prstGeom prst="rect">
                <a:avLst/>
              </a:prstGeom>
              <a:blipFill>
                <a:blip r:embed="rId4"/>
                <a:stretch>
                  <a:fillRect r="-1601" b="-1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D3A1ED80-E143-3B26-25C2-1F166F4D54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9953" y="2208907"/>
                <a:ext cx="7611035" cy="1220093"/>
              </a:xfrm>
            </p:spPr>
            <p:txBody>
              <a:bodyPr/>
              <a:lstStyle/>
              <a:p>
                <a:pPr marL="901700" lvl="1" indent="-444500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dirty="0"/>
                  <a:t> does not contain Eulerian Circuit as degree of all the vertices are not even.</a:t>
                </a:r>
              </a:p>
            </p:txBody>
          </p:sp>
        </mc:Choice>
        <mc:Fallback xmlns=""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D3A1ED80-E143-3B26-25C2-1F166F4D5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953" y="2208907"/>
                <a:ext cx="7611035" cy="1220093"/>
              </a:xfrm>
              <a:blipFill>
                <a:blip r:embed="rId5"/>
                <a:stretch>
                  <a:fillRect r="-1601" b="-79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7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2EB453-B2B2-3ED4-B3AD-05349973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329" y="1772240"/>
            <a:ext cx="3205898" cy="419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54AE48-7EB9-2ADA-2625-99DF563F5B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54AE48-7EB9-2ADA-2625-99DF563F5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27372B-64B0-A86B-92E4-0C0EB5F754ED}"/>
              </a:ext>
            </a:extLst>
          </p:cNvPr>
          <p:cNvSpPr/>
          <p:nvPr/>
        </p:nvSpPr>
        <p:spPr>
          <a:xfrm>
            <a:off x="198093" y="92386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18EFB-D3DB-3B6E-A246-5CDF4AD03F5F}"/>
              </a:ext>
            </a:extLst>
          </p:cNvPr>
          <p:cNvSpPr txBox="1"/>
          <p:nvPr/>
        </p:nvSpPr>
        <p:spPr>
          <a:xfrm>
            <a:off x="1921725" y="889806"/>
            <a:ext cx="9373804" cy="602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lang="en-IN" sz="2800" dirty="0">
                <a:solidFill>
                  <a:srgbClr val="002060"/>
                </a:solidFill>
                <a:latin typeface="Roboto Condensed"/>
              </a:rPr>
              <a:t>(5). an Eulerian circuit and a Hamiltonian circuit that are distinct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9648808C-4324-4F2A-FF4B-BF4D811060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952" y="4213197"/>
                <a:ext cx="7611035" cy="13313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1700" lvl="1" indent="-444500">
                  <a:lnSpc>
                    <a:spcPct val="130000"/>
                  </a:lnSpc>
                </a:pPr>
                <a:r>
                  <a:rPr lang="en-IN" dirty="0"/>
                  <a:t>The 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dirty="0"/>
                  <a:t> consists all vertices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dirty="0"/>
                  <a:t>, hence it is Hamiltonian Circuit. </a:t>
                </a:r>
              </a:p>
            </p:txBody>
          </p:sp>
        </mc:Choice>
        <mc:Fallback xmlns="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9648808C-4324-4F2A-FF4B-BF4D81106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52" y="4213197"/>
                <a:ext cx="7611035" cy="1331396"/>
              </a:xfrm>
              <a:prstGeom prst="rect">
                <a:avLst/>
              </a:prstGeom>
              <a:blipFill>
                <a:blip r:embed="rId4"/>
                <a:stretch>
                  <a:fillRect r="-16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4A3FC09F-FBDD-F2A9-104A-7EEE4751A2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9953" y="2208907"/>
                <a:ext cx="7611035" cy="1837979"/>
              </a:xfrm>
            </p:spPr>
            <p:txBody>
              <a:bodyPr/>
              <a:lstStyle/>
              <a:p>
                <a:pPr marL="901700" lvl="1" indent="-444500">
                  <a:lnSpc>
                    <a:spcPct val="130000"/>
                  </a:lnSpc>
                </a:pPr>
                <a:r>
                  <a:rPr lang="en-IN" dirty="0"/>
                  <a:t>The 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IN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dirty="0"/>
                  <a:t> consists all edges, hence it is Eulerian Circuit. </a:t>
                </a:r>
              </a:p>
              <a:p>
                <a:pPr marL="901700" lvl="1" indent="-444500">
                  <a:lnSpc>
                    <a:spcPct val="130000"/>
                  </a:lnSpc>
                </a:pPr>
                <a:endParaRPr lang="en-IN" dirty="0"/>
              </a:p>
            </p:txBody>
          </p:sp>
        </mc:Choice>
        <mc:Fallback xmlns=""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4A3FC09F-FBDD-F2A9-104A-7EEE4751A2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953" y="2208907"/>
                <a:ext cx="7611035" cy="1837979"/>
              </a:xfrm>
              <a:blipFill>
                <a:blip r:embed="rId5"/>
                <a:stretch>
                  <a:fillRect r="-1601" b="-1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44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BC31-D769-4881-1470-336AF31C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57085F-80E3-9D2C-70DA-410693240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96952"/>
              </p:ext>
            </p:extLst>
          </p:nvPr>
        </p:nvGraphicFramePr>
        <p:xfrm>
          <a:off x="1882587" y="914400"/>
          <a:ext cx="8686800" cy="5567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3059">
                  <a:extLst>
                    <a:ext uri="{9D8B030D-6E8A-4147-A177-3AD203B41FA5}">
                      <a16:colId xmlns:a16="http://schemas.microsoft.com/office/drawing/2014/main" val="245806381"/>
                    </a:ext>
                  </a:extLst>
                </a:gridCol>
                <a:gridCol w="4383741">
                  <a:extLst>
                    <a:ext uri="{9D8B030D-6E8A-4147-A177-3AD203B41FA5}">
                      <a16:colId xmlns:a16="http://schemas.microsoft.com/office/drawing/2014/main" val="1973581805"/>
                    </a:ext>
                  </a:extLst>
                </a:gridCol>
              </a:tblGrid>
              <a:tr h="7508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32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Hamiltonian Graph</a:t>
                      </a:r>
                      <a:endParaRPr lang="en-IN" sz="36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Non - Hamiltonian Graph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94881"/>
                  </a:ext>
                </a:extLst>
              </a:tr>
              <a:tr h="2408116">
                <a:tc>
                  <a:txBody>
                    <a:bodyPr/>
                    <a:lstStyle/>
                    <a:p>
                      <a:endParaRPr lang="en-IN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963148"/>
                  </a:ext>
                </a:extLst>
              </a:tr>
              <a:tr h="2408116">
                <a:tc>
                  <a:txBody>
                    <a:bodyPr/>
                    <a:lstStyle/>
                    <a:p>
                      <a:endParaRPr lang="en-IN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22748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919720-838E-5414-20B9-8886C0B2E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010008"/>
              </p:ext>
            </p:extLst>
          </p:nvPr>
        </p:nvGraphicFramePr>
        <p:xfrm>
          <a:off x="152399" y="1665249"/>
          <a:ext cx="1730188" cy="4816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188">
                  <a:extLst>
                    <a:ext uri="{9D8B030D-6E8A-4147-A177-3AD203B41FA5}">
                      <a16:colId xmlns:a16="http://schemas.microsoft.com/office/drawing/2014/main" val="4098426054"/>
                    </a:ext>
                  </a:extLst>
                </a:gridCol>
              </a:tblGrid>
              <a:tr h="2408116">
                <a:tc>
                  <a:txBody>
                    <a:bodyPr/>
                    <a:lstStyle/>
                    <a:p>
                      <a:pPr algn="ctr"/>
                      <a:r>
                        <a:rPr lang="en-IN" sz="32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Eulerian Graph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16863"/>
                  </a:ext>
                </a:extLst>
              </a:tr>
              <a:tr h="2408116">
                <a:tc>
                  <a:txBody>
                    <a:bodyPr/>
                    <a:lstStyle/>
                    <a:p>
                      <a:pPr algn="ctr"/>
                      <a:r>
                        <a:rPr lang="en-IN" sz="32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Non Eulerian Graph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0583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175FE0E-35C4-69E4-1ED0-D97156C5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596" y="1949204"/>
            <a:ext cx="1865538" cy="1883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B5C2D-1667-5FED-386B-7AE16949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767" y="1949204"/>
            <a:ext cx="1591194" cy="1889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7C212-CAEB-318F-45BD-D4EE00720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596" y="4362496"/>
            <a:ext cx="1865538" cy="1902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A20187-C87D-0644-22E3-3F36258AD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595" y="4368593"/>
            <a:ext cx="1865538" cy="18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02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– 3</a:t>
            </a:r>
            <a:br>
              <a:rPr lang="en-US" dirty="0"/>
            </a:br>
            <a:r>
              <a:rPr lang="en-US" dirty="0"/>
              <a:t>Introduction to </a:t>
            </a:r>
            <a:r>
              <a:rPr lang="en-IN" dirty="0"/>
              <a:t>Planar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81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F8DA8DB-08AE-D02F-1CAA-27C6D972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C6A7A3C-48D9-C35C-6B8B-014615A99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1" y="2130238"/>
            <a:ext cx="12127361" cy="1745726"/>
          </a:xfrm>
        </p:spPr>
        <p:txBody>
          <a:bodyPr/>
          <a:lstStyle/>
          <a:p>
            <a:pPr marL="900113" lvl="1" indent="-442913">
              <a:lnSpc>
                <a:spcPct val="130000"/>
              </a:lnSpc>
              <a:tabLst>
                <a:tab pos="900113" algn="l"/>
              </a:tabLst>
            </a:pPr>
            <a:r>
              <a:rPr lang="en-IN" sz="2600" dirty="0"/>
              <a:t>Suppose three houses each need to be connected to the water, gas, and electricity companies, with a separate line from each house to each company. Is there a way to make all nine connections without any of the lines crossing each other?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097B4A3-069B-6105-0052-48B893F6F7BA}"/>
                  </a:ext>
                </a:extLst>
              </p:cNvPr>
              <p:cNvSpPr/>
              <p:nvPr/>
            </p:nvSpPr>
            <p:spPr>
              <a:xfrm>
                <a:off x="229198" y="837796"/>
                <a:ext cx="4206608" cy="62941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 b="1" dirty="0">
                    <a:solidFill>
                      <a:schemeClr val="bg1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IN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solidFill>
                      <a:schemeClr val="bg1"/>
                    </a:solidFill>
                  </a:rPr>
                  <a:t> Utilities Problem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097B4A3-069B-6105-0052-48B893F6F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" y="837796"/>
                <a:ext cx="4206608" cy="6294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BBAC517E-1EA4-6F57-A74D-04BCFD9C0EDB}"/>
              </a:ext>
            </a:extLst>
          </p:cNvPr>
          <p:cNvSpPr txBox="1">
            <a:spLocks/>
          </p:cNvSpPr>
          <p:nvPr/>
        </p:nvSpPr>
        <p:spPr>
          <a:xfrm>
            <a:off x="115631" y="1548589"/>
            <a:ext cx="8550697" cy="608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dirty="0"/>
              <a:t> The three utilities problem can be stated as follows: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8603E7-35CF-75AC-8A57-F5948933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460" y="4026091"/>
            <a:ext cx="4443080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3668-61FF-370B-081F-293B03B4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AA4AC-827D-1B81-5306-05D3119A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0" y="1307337"/>
            <a:ext cx="5016486" cy="2619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65367-CF80-4220-51FF-705E4BFB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84" y="938882"/>
            <a:ext cx="6291344" cy="3356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941717BE-C5A1-219B-6137-481328345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771" y="4386593"/>
                <a:ext cx="10727141" cy="711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dirty="0"/>
                  <a:t> This problem can be modelled using the complete bipartite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3,3</m:t>
                        </m:r>
                      </m:sub>
                    </m:sSub>
                  </m:oMath>
                </a14:m>
                <a:r>
                  <a:rPr lang="en-IN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941717BE-C5A1-219B-6137-481328345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71" y="4386593"/>
                <a:ext cx="10727141" cy="711201"/>
              </a:xfrm>
              <a:prstGeom prst="rect">
                <a:avLst/>
              </a:prstGeom>
              <a:blipFill>
                <a:blip r:embed="rId4"/>
                <a:stretch>
                  <a:fillRect l="-1080" b="-112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21662139-0925-713A-EA56-56728DE7B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771" y="5189052"/>
                <a:ext cx="11864457" cy="1129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dirty="0"/>
                  <a:t>The original question can be rephrased as: </a:t>
                </a:r>
                <a:r>
                  <a:rPr lang="en-IN" b="1" dirty="0"/>
                  <a:t>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b="1" dirty="0"/>
                  <a:t> be drawn in the plane so that no two of its edges cross?</a:t>
                </a: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21662139-0925-713A-EA56-56728DE7B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71" y="5189052"/>
                <a:ext cx="11864457" cy="1129862"/>
              </a:xfrm>
              <a:prstGeom prst="rect">
                <a:avLst/>
              </a:prstGeom>
              <a:blipFill>
                <a:blip r:embed="rId5"/>
                <a:stretch>
                  <a:fillRect l="-976" r="-1028" b="-188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5717D6-B40D-84E5-758F-38BC211CD093}"/>
              </a:ext>
            </a:extLst>
          </p:cNvPr>
          <p:cNvCxnSpPr/>
          <p:nvPr/>
        </p:nvCxnSpPr>
        <p:spPr>
          <a:xfrm>
            <a:off x="5550860" y="998406"/>
            <a:ext cx="0" cy="3296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CCAA5E51-E554-552F-83F2-A67E98E1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517" y="3469274"/>
            <a:ext cx="2761727" cy="2347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CD343-6A98-E9DD-1A19-A7B51DA8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Planar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070A7ABB-5308-1239-CE71-9836CC55C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279" y="711201"/>
                <a:ext cx="12062721" cy="1226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3538" indent="-363538">
                  <a:lnSpc>
                    <a:spcPct val="130000"/>
                  </a:lnSpc>
                </a:pPr>
                <a:r>
                  <a:rPr lang="en-IN" dirty="0"/>
                  <a:t>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 is said to be planar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 can be represented as a geometric picture on a plane such that there is no crossing over of edges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070A7ABB-5308-1239-CE71-9836CC55C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79" y="711201"/>
                <a:ext cx="12062721" cy="1226782"/>
              </a:xfrm>
              <a:prstGeom prst="rect">
                <a:avLst/>
              </a:prstGeom>
              <a:blipFill>
                <a:blip r:embed="rId3"/>
                <a:stretch>
                  <a:fillRect l="-910" r="-1061" b="-79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CEDC547D-E289-150C-53F7-12DB7575012E}"/>
              </a:ext>
            </a:extLst>
          </p:cNvPr>
          <p:cNvSpPr txBox="1">
            <a:spLocks/>
          </p:cNvSpPr>
          <p:nvPr/>
        </p:nvSpPr>
        <p:spPr>
          <a:xfrm>
            <a:off x="129277" y="2891857"/>
            <a:ext cx="2095306" cy="68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b="1" dirty="0"/>
              <a:t> </a:t>
            </a:r>
            <a:r>
              <a:rPr lang="en-IN" b="1" u="sng" dirty="0"/>
              <a:t>Example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E1BFF1-AEBD-9CAE-AAF3-E33E993A004B}"/>
              </a:ext>
            </a:extLst>
          </p:cNvPr>
          <p:cNvSpPr txBox="1"/>
          <p:nvPr/>
        </p:nvSpPr>
        <p:spPr>
          <a:xfrm>
            <a:off x="7078909" y="6005493"/>
            <a:ext cx="261494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i="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non – planar graph 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849990B-AB1C-ED55-F99D-5B8700AEF344}"/>
              </a:ext>
            </a:extLst>
          </p:cNvPr>
          <p:cNvCxnSpPr>
            <a:cxnSpLocks/>
          </p:cNvCxnSpPr>
          <p:nvPr/>
        </p:nvCxnSpPr>
        <p:spPr>
          <a:xfrm flipH="1">
            <a:off x="8711199" y="3752772"/>
            <a:ext cx="901096" cy="653307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332018C-7954-464A-1392-BBC93D461304}"/>
              </a:ext>
            </a:extLst>
          </p:cNvPr>
          <p:cNvSpPr txBox="1"/>
          <p:nvPr/>
        </p:nvSpPr>
        <p:spPr>
          <a:xfrm>
            <a:off x="9612295" y="3280218"/>
            <a:ext cx="1541809" cy="49244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600" b="1" i="0" dirty="0">
                <a:solidFill>
                  <a:srgbClr val="002060"/>
                </a:solidFill>
                <a:latin typeface="+mj-lt"/>
              </a:rPr>
              <a:t>crossover</a:t>
            </a:r>
            <a:endParaRPr lang="en-US" sz="26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2BEB39-02AA-F0DE-1041-A2D9129CF38C}"/>
              </a:ext>
            </a:extLst>
          </p:cNvPr>
          <p:cNvSpPr txBox="1"/>
          <p:nvPr/>
        </p:nvSpPr>
        <p:spPr>
          <a:xfrm>
            <a:off x="1729135" y="6005493"/>
            <a:ext cx="213203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i="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planar graph 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78A760E-9D81-80F4-94EA-50292F2EB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55" y="3650295"/>
            <a:ext cx="2475591" cy="2166142"/>
          </a:xfrm>
          <a:prstGeom prst="rect">
            <a:avLst/>
          </a:prstGeom>
        </p:spPr>
      </p:pic>
      <p:sp>
        <p:nvSpPr>
          <p:cNvPr id="53" name="Content Placeholder 12">
            <a:extLst>
              <a:ext uri="{FF2B5EF4-FFF2-40B4-BE49-F238E27FC236}">
                <a16:creationId xmlns:a16="http://schemas.microsoft.com/office/drawing/2014/main" id="{18981B7C-CF29-CDC5-9096-FEC83202C32A}"/>
              </a:ext>
            </a:extLst>
          </p:cNvPr>
          <p:cNvSpPr txBox="1">
            <a:spLocks/>
          </p:cNvSpPr>
          <p:nvPr/>
        </p:nvSpPr>
        <p:spPr>
          <a:xfrm>
            <a:off x="129278" y="1834382"/>
            <a:ext cx="12062721" cy="1161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>
              <a:lnSpc>
                <a:spcPct val="130000"/>
              </a:lnSpc>
            </a:pPr>
            <a:r>
              <a:rPr lang="en-IN" dirty="0"/>
              <a:t>A graph that cannot be drawn on a plane without a crossover between its edges is called non – planar graph.</a:t>
            </a:r>
          </a:p>
        </p:txBody>
      </p:sp>
    </p:spTree>
    <p:extLst>
      <p:ext uri="{BB962C8B-B14F-4D97-AF65-F5344CB8AC3E}">
        <p14:creationId xmlns:p14="http://schemas.microsoft.com/office/powerpoint/2010/main" val="28431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3" grpId="0" animBg="1"/>
      <p:bldP spid="47" grpId="0" animBg="1"/>
      <p:bldP spid="48" grpId="0" animBg="1"/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0D9-0D72-763C-4549-B00ABD20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C8A17625-2E2D-9596-D41C-C3097FDAFE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279" y="711202"/>
                <a:ext cx="11961121" cy="17562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3538" indent="-363538">
                  <a:lnSpc>
                    <a:spcPct val="130000"/>
                  </a:lnSpc>
                </a:pPr>
                <a:r>
                  <a:rPr lang="en-IN" dirty="0"/>
                  <a:t>Note that if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 has been drawn with crossing edges, this does not mean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 is non – planar. There may be another way to draw the graph without crossovers.</a:t>
                </a:r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C8A17625-2E2D-9596-D41C-C3097FDAF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79" y="711202"/>
                <a:ext cx="11961121" cy="1756228"/>
              </a:xfrm>
              <a:prstGeom prst="rect">
                <a:avLst/>
              </a:prstGeom>
              <a:blipFill>
                <a:blip r:embed="rId2"/>
                <a:stretch>
                  <a:fillRect l="-917" r="-1070" b="-69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09107B-BCFC-9BD5-334C-06CAB3B5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783" y="2720122"/>
            <a:ext cx="2773920" cy="3340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CA530-0BD8-F136-4B45-167AF7798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115" y="2720122"/>
            <a:ext cx="3859102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449AEF7-28C9-2C78-C483-00E55302516F}"/>
              </a:ext>
            </a:extLst>
          </p:cNvPr>
          <p:cNvSpPr/>
          <p:nvPr/>
        </p:nvSpPr>
        <p:spPr>
          <a:xfrm>
            <a:off x="2470246" y="3851117"/>
            <a:ext cx="4663440" cy="270644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1E5BCFC1-DC8B-50FF-05FF-8DFCA2857DB7}"/>
              </a:ext>
            </a:extLst>
          </p:cNvPr>
          <p:cNvSpPr/>
          <p:nvPr/>
        </p:nvSpPr>
        <p:spPr>
          <a:xfrm rot="5400000">
            <a:off x="4747371" y="4465188"/>
            <a:ext cx="1762409" cy="14880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7D65218C-2FB8-F12A-089B-C9B4430EC8DD}"/>
              </a:ext>
            </a:extLst>
          </p:cNvPr>
          <p:cNvSpPr/>
          <p:nvPr/>
        </p:nvSpPr>
        <p:spPr>
          <a:xfrm rot="16200000">
            <a:off x="5191933" y="4899745"/>
            <a:ext cx="838635" cy="1469969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7A5B144C-6292-B2C2-439A-45F4F79049D5}"/>
              </a:ext>
            </a:extLst>
          </p:cNvPr>
          <p:cNvSpPr/>
          <p:nvPr/>
        </p:nvSpPr>
        <p:spPr>
          <a:xfrm rot="5400000" flipV="1">
            <a:off x="5146304" y="4015484"/>
            <a:ext cx="916593" cy="1483264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50B508E8-CE50-B051-7F91-73061617EF36}"/>
              </a:ext>
            </a:extLst>
          </p:cNvPr>
          <p:cNvSpPr/>
          <p:nvPr/>
        </p:nvSpPr>
        <p:spPr>
          <a:xfrm rot="5400000" flipV="1">
            <a:off x="3219481" y="4366425"/>
            <a:ext cx="1708484" cy="1573267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7B553229-E0D0-DC2C-3B18-E001471E124C}"/>
              </a:ext>
            </a:extLst>
          </p:cNvPr>
          <p:cNvSpPr/>
          <p:nvPr/>
        </p:nvSpPr>
        <p:spPr>
          <a:xfrm>
            <a:off x="3271174" y="4310065"/>
            <a:ext cx="1573271" cy="1743561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1B0AB-C003-0208-770F-5C44073B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Region of a Graph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27B90905-05D4-D4FA-EFF4-051EF18E27A5}"/>
              </a:ext>
            </a:extLst>
          </p:cNvPr>
          <p:cNvSpPr txBox="1">
            <a:spLocks/>
          </p:cNvSpPr>
          <p:nvPr/>
        </p:nvSpPr>
        <p:spPr>
          <a:xfrm>
            <a:off x="129279" y="711202"/>
            <a:ext cx="12062721" cy="1240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>
              <a:lnSpc>
                <a:spcPct val="130000"/>
              </a:lnSpc>
            </a:pPr>
            <a:r>
              <a:rPr lang="en-IN" dirty="0"/>
              <a:t>A region of a planar graph is defined to be an area of the plane that is bounded by edges and is not further divided into sub – areas.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73F09911-AE83-8606-6725-D6AE9C43FD5D}"/>
              </a:ext>
            </a:extLst>
          </p:cNvPr>
          <p:cNvSpPr txBox="1">
            <a:spLocks/>
          </p:cNvSpPr>
          <p:nvPr/>
        </p:nvSpPr>
        <p:spPr>
          <a:xfrm>
            <a:off x="129279" y="1830695"/>
            <a:ext cx="12062721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>
              <a:lnSpc>
                <a:spcPct val="130000"/>
              </a:lnSpc>
            </a:pPr>
            <a:r>
              <a:rPr lang="en-IN" dirty="0"/>
              <a:t>If the area of the region is </a:t>
            </a:r>
            <a:r>
              <a:rPr lang="en-IN" dirty="0">
                <a:solidFill>
                  <a:srgbClr val="FF0000"/>
                </a:solidFill>
              </a:rPr>
              <a:t>finite</a:t>
            </a:r>
            <a:r>
              <a:rPr lang="en-IN" dirty="0"/>
              <a:t>, then the region is called </a:t>
            </a:r>
            <a:r>
              <a:rPr lang="en-IN" dirty="0">
                <a:solidFill>
                  <a:srgbClr val="FF0000"/>
                </a:solidFill>
              </a:rPr>
              <a:t>finite region</a:t>
            </a:r>
            <a:r>
              <a:rPr lang="en-IN" dirty="0"/>
              <a:t>. 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C5CABF6B-ADF6-3558-BF44-1BB5277A7FA7}"/>
              </a:ext>
            </a:extLst>
          </p:cNvPr>
          <p:cNvSpPr txBox="1">
            <a:spLocks/>
          </p:cNvSpPr>
          <p:nvPr/>
        </p:nvSpPr>
        <p:spPr>
          <a:xfrm>
            <a:off x="129279" y="2420960"/>
            <a:ext cx="12062721" cy="1240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>
              <a:lnSpc>
                <a:spcPct val="130000"/>
              </a:lnSpc>
            </a:pPr>
            <a:r>
              <a:rPr lang="en-IN" dirty="0"/>
              <a:t>If the area of the region is </a:t>
            </a:r>
            <a:r>
              <a:rPr lang="en-IN" dirty="0">
                <a:solidFill>
                  <a:srgbClr val="FF0000"/>
                </a:solidFill>
              </a:rPr>
              <a:t>infinite</a:t>
            </a:r>
            <a:r>
              <a:rPr lang="en-IN" dirty="0"/>
              <a:t>, then the region is called </a:t>
            </a:r>
            <a:r>
              <a:rPr lang="en-IN" dirty="0">
                <a:solidFill>
                  <a:srgbClr val="FF0000"/>
                </a:solidFill>
              </a:rPr>
              <a:t>infinite, outer </a:t>
            </a:r>
            <a:r>
              <a:rPr lang="en-IN" dirty="0"/>
              <a:t>or</a:t>
            </a:r>
            <a:r>
              <a:rPr lang="en-IN" dirty="0">
                <a:solidFill>
                  <a:srgbClr val="FF0000"/>
                </a:solidFill>
              </a:rPr>
              <a:t> unbounded region</a:t>
            </a:r>
            <a:r>
              <a:rPr lang="en-IN" dirty="0"/>
              <a:t>. 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8AAC0E46-7EAE-59E8-0B18-8B1BE94B9AB0}"/>
              </a:ext>
            </a:extLst>
          </p:cNvPr>
          <p:cNvSpPr txBox="1">
            <a:spLocks/>
          </p:cNvSpPr>
          <p:nvPr/>
        </p:nvSpPr>
        <p:spPr>
          <a:xfrm>
            <a:off x="129280" y="3629046"/>
            <a:ext cx="2340966" cy="687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>
              <a:lnSpc>
                <a:spcPct val="130000"/>
              </a:lnSpc>
            </a:pPr>
            <a:r>
              <a:rPr lang="en-IN" b="1" u="sng" dirty="0"/>
              <a:t>Example</a:t>
            </a:r>
            <a:r>
              <a:rPr lang="en-IN" b="1" dirty="0"/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5D1BDB-1815-BCC7-A665-520885F6AC5C}"/>
              </a:ext>
            </a:extLst>
          </p:cNvPr>
          <p:cNvGrpSpPr/>
          <p:nvPr/>
        </p:nvGrpSpPr>
        <p:grpSpPr>
          <a:xfrm>
            <a:off x="3173685" y="4195110"/>
            <a:ext cx="3266673" cy="1942839"/>
            <a:chOff x="3173685" y="4195110"/>
            <a:chExt cx="3266673" cy="194283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FA2EED-6992-C841-163C-660D65399E78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4901575" y="4314924"/>
              <a:ext cx="1381019" cy="828985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3F3F47-8AFB-0165-601A-23BA70A97A2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69800" y="5199870"/>
              <a:ext cx="18295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F215E8-E361-B4E5-3B90-40D14320B4CA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4876265" y="5271189"/>
              <a:ext cx="1406329" cy="790551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69397B-ECEE-6A54-6FB3-3E70EB2BE15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28050" y="5162002"/>
              <a:ext cx="16632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E8EB29-E238-C4A9-40FF-1405F38C4ED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431475" y="5175650"/>
              <a:ext cx="182952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7CD0F96-3993-CBC3-B042-128F982C6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6505" y="6053351"/>
              <a:ext cx="30492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6E7514-E193-7D92-8737-D1EEFCF66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6508" y="4290070"/>
              <a:ext cx="304920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E0190E-BABC-BBAE-E189-C844D4E2CE05}"/>
                </a:ext>
              </a:extLst>
            </p:cNvPr>
            <p:cNvSpPr/>
            <p:nvPr/>
          </p:nvSpPr>
          <p:spPr>
            <a:xfrm>
              <a:off x="3173685" y="419511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44DDED-3B0F-0FF6-675D-A8CAB2DD1BF1}"/>
                </a:ext>
              </a:extLst>
            </p:cNvPr>
            <p:cNvSpPr/>
            <p:nvPr/>
          </p:nvSpPr>
          <p:spPr>
            <a:xfrm>
              <a:off x="6260358" y="419511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042616-BF20-85CD-5DD5-B72EA29AD767}"/>
                </a:ext>
              </a:extLst>
            </p:cNvPr>
            <p:cNvSpPr/>
            <p:nvPr/>
          </p:nvSpPr>
          <p:spPr>
            <a:xfrm>
              <a:off x="3173685" y="595794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AF9C33-D2EF-3834-5821-D05EDB24C136}"/>
                </a:ext>
              </a:extLst>
            </p:cNvPr>
            <p:cNvSpPr/>
            <p:nvPr/>
          </p:nvSpPr>
          <p:spPr>
            <a:xfrm>
              <a:off x="6260358" y="595794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F2B287-81F7-B198-D13A-22C37AA1A52A}"/>
                </a:ext>
              </a:extLst>
            </p:cNvPr>
            <p:cNvSpPr/>
            <p:nvPr/>
          </p:nvSpPr>
          <p:spPr>
            <a:xfrm>
              <a:off x="4787723" y="419511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CDA1E8E-A15B-D4B1-CFF7-0E3B586FD779}"/>
                </a:ext>
              </a:extLst>
            </p:cNvPr>
            <p:cNvSpPr/>
            <p:nvPr/>
          </p:nvSpPr>
          <p:spPr>
            <a:xfrm>
              <a:off x="4786265" y="595794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942DC2-578C-E4F5-7A2D-A5BD1F7711DB}"/>
                </a:ext>
              </a:extLst>
            </p:cNvPr>
            <p:cNvSpPr/>
            <p:nvPr/>
          </p:nvSpPr>
          <p:spPr>
            <a:xfrm>
              <a:off x="6256234" y="511754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984774-897A-B80F-C19D-F54E36217BD4}"/>
                </a:ext>
              </a:extLst>
            </p:cNvPr>
            <p:cNvCxnSpPr>
              <a:cxnSpLocks/>
              <a:stCxn id="13" idx="5"/>
              <a:endCxn id="19" idx="1"/>
            </p:cNvCxnSpPr>
            <p:nvPr/>
          </p:nvCxnSpPr>
          <p:spPr>
            <a:xfrm>
              <a:off x="3327325" y="4348750"/>
              <a:ext cx="1485300" cy="163555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12">
                <a:extLst>
                  <a:ext uri="{FF2B5EF4-FFF2-40B4-BE49-F238E27FC236}">
                    <a16:creationId xmlns:a16="http://schemas.microsoft.com/office/drawing/2014/main" id="{B3888FCF-2F38-54C4-9F02-DFC191B56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5633" y="5199869"/>
                <a:ext cx="554342" cy="68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400" b="1" dirty="0"/>
                  <a:t> </a:t>
                </a:r>
              </a:p>
            </p:txBody>
          </p:sp>
        </mc:Choice>
        <mc:Fallback xmlns="">
          <p:sp>
            <p:nvSpPr>
              <p:cNvPr id="36" name="Content Placeholder 12">
                <a:extLst>
                  <a:ext uri="{FF2B5EF4-FFF2-40B4-BE49-F238E27FC236}">
                    <a16:creationId xmlns:a16="http://schemas.microsoft.com/office/drawing/2014/main" id="{B3888FCF-2F38-54C4-9F02-DFC191B5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633" y="5199869"/>
                <a:ext cx="554342" cy="687060"/>
              </a:xfrm>
              <a:prstGeom prst="rect">
                <a:avLst/>
              </a:prstGeom>
              <a:blipFill>
                <a:blip r:embed="rId2"/>
                <a:stretch>
                  <a:fillRect l="-32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12">
                <a:extLst>
                  <a:ext uri="{FF2B5EF4-FFF2-40B4-BE49-F238E27FC236}">
                    <a16:creationId xmlns:a16="http://schemas.microsoft.com/office/drawing/2014/main" id="{67F7EF50-6314-1FBB-01EF-C7D3DE1255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3465" y="4488589"/>
                <a:ext cx="554342" cy="68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400" b="1" dirty="0"/>
                  <a:t> </a:t>
                </a:r>
              </a:p>
            </p:txBody>
          </p:sp>
        </mc:Choice>
        <mc:Fallback xmlns="">
          <p:sp>
            <p:nvSpPr>
              <p:cNvPr id="37" name="Content Placeholder 12">
                <a:extLst>
                  <a:ext uri="{FF2B5EF4-FFF2-40B4-BE49-F238E27FC236}">
                    <a16:creationId xmlns:a16="http://schemas.microsoft.com/office/drawing/2014/main" id="{67F7EF50-6314-1FBB-01EF-C7D3DE125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465" y="4488589"/>
                <a:ext cx="554342" cy="687060"/>
              </a:xfrm>
              <a:prstGeom prst="rect">
                <a:avLst/>
              </a:prstGeom>
              <a:blipFill>
                <a:blip r:embed="rId3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2">
                <a:extLst>
                  <a:ext uri="{FF2B5EF4-FFF2-40B4-BE49-F238E27FC236}">
                    <a16:creationId xmlns:a16="http://schemas.microsoft.com/office/drawing/2014/main" id="{22905F25-561A-03D6-BD35-4FB52998E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9028" y="4864019"/>
                <a:ext cx="554342" cy="68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sz="2400" b="1" dirty="0"/>
                  <a:t> </a:t>
                </a:r>
              </a:p>
            </p:txBody>
          </p:sp>
        </mc:Choice>
        <mc:Fallback xmlns="">
          <p:sp>
            <p:nvSpPr>
              <p:cNvPr id="38" name="Content Placeholder 12">
                <a:extLst>
                  <a:ext uri="{FF2B5EF4-FFF2-40B4-BE49-F238E27FC236}">
                    <a16:creationId xmlns:a16="http://schemas.microsoft.com/office/drawing/2014/main" id="{22905F25-561A-03D6-BD35-4FB52998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28" y="4864019"/>
                <a:ext cx="554342" cy="687060"/>
              </a:xfrm>
              <a:prstGeom prst="rect">
                <a:avLst/>
              </a:prstGeom>
              <a:blipFill>
                <a:blip r:embed="rId4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12">
                <a:extLst>
                  <a:ext uri="{FF2B5EF4-FFF2-40B4-BE49-F238E27FC236}">
                    <a16:creationId xmlns:a16="http://schemas.microsoft.com/office/drawing/2014/main" id="{B85DCDF1-3B7F-8AB2-8BB7-ACAE0FABF8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6084" y="4258983"/>
                <a:ext cx="554342" cy="68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400" b="1" dirty="0"/>
                  <a:t> </a:t>
                </a:r>
              </a:p>
            </p:txBody>
          </p:sp>
        </mc:Choice>
        <mc:Fallback xmlns="">
          <p:sp>
            <p:nvSpPr>
              <p:cNvPr id="39" name="Content Placeholder 12">
                <a:extLst>
                  <a:ext uri="{FF2B5EF4-FFF2-40B4-BE49-F238E27FC236}">
                    <a16:creationId xmlns:a16="http://schemas.microsoft.com/office/drawing/2014/main" id="{B85DCDF1-3B7F-8AB2-8BB7-ACAE0FABF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84" y="4258983"/>
                <a:ext cx="554342" cy="687060"/>
              </a:xfrm>
              <a:prstGeom prst="rect">
                <a:avLst/>
              </a:prstGeom>
              <a:blipFill>
                <a:blip r:embed="rId5"/>
                <a:stretch>
                  <a:fillRect l="-32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12">
                <a:extLst>
                  <a:ext uri="{FF2B5EF4-FFF2-40B4-BE49-F238E27FC236}">
                    <a16:creationId xmlns:a16="http://schemas.microsoft.com/office/drawing/2014/main" id="{3CB74E94-1F16-5F16-9F89-4913A65504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0666" y="5497175"/>
                <a:ext cx="554342" cy="68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IN" sz="2400" b="1" dirty="0"/>
                  <a:t> </a:t>
                </a:r>
              </a:p>
            </p:txBody>
          </p:sp>
        </mc:Choice>
        <mc:Fallback xmlns="">
          <p:sp>
            <p:nvSpPr>
              <p:cNvPr id="40" name="Content Placeholder 12">
                <a:extLst>
                  <a:ext uri="{FF2B5EF4-FFF2-40B4-BE49-F238E27FC236}">
                    <a16:creationId xmlns:a16="http://schemas.microsoft.com/office/drawing/2014/main" id="{3CB74E94-1F16-5F16-9F89-4913A6550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666" y="5497175"/>
                <a:ext cx="554342" cy="687060"/>
              </a:xfrm>
              <a:prstGeom prst="rect">
                <a:avLst/>
              </a:prstGeom>
              <a:blipFill>
                <a:blip r:embed="rId6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12">
                <a:extLst>
                  <a:ext uri="{FF2B5EF4-FFF2-40B4-BE49-F238E27FC236}">
                    <a16:creationId xmlns:a16="http://schemas.microsoft.com/office/drawing/2014/main" id="{DBC3FD66-7C87-7721-56F5-B9CC012528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8522" y="4370264"/>
                <a:ext cx="554342" cy="68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N" sz="2400" b="1" dirty="0">
                    <a:solidFill>
                      <a:srgbClr val="FF0000"/>
                    </a:solidFill>
                  </a:rPr>
                  <a:t> </a:t>
                </a:r>
                <a:endParaRPr lang="en-IN" sz="2400" b="1" dirty="0"/>
              </a:p>
            </p:txBody>
          </p:sp>
        </mc:Choice>
        <mc:Fallback xmlns="">
          <p:sp>
            <p:nvSpPr>
              <p:cNvPr id="41" name="Content Placeholder 12">
                <a:extLst>
                  <a:ext uri="{FF2B5EF4-FFF2-40B4-BE49-F238E27FC236}">
                    <a16:creationId xmlns:a16="http://schemas.microsoft.com/office/drawing/2014/main" id="{DBC3FD66-7C87-7721-56F5-B9CC01252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522" y="4370264"/>
                <a:ext cx="554342" cy="687060"/>
              </a:xfrm>
              <a:prstGeom prst="rect">
                <a:avLst/>
              </a:prstGeom>
              <a:blipFill>
                <a:blip r:embed="rId7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12">
                <a:extLst>
                  <a:ext uri="{FF2B5EF4-FFF2-40B4-BE49-F238E27FC236}">
                    <a16:creationId xmlns:a16="http://schemas.microsoft.com/office/drawing/2014/main" id="{7717B73E-F008-D0B8-4465-40CABCD1D1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0541" y="4205458"/>
                <a:ext cx="4936162" cy="1788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79488" lvl="1" indent="-444500">
                  <a:lnSpc>
                    <a:spcPct val="130000"/>
                  </a:lnSpc>
                </a:pPr>
                <a:r>
                  <a:rPr lang="en-IN" dirty="0"/>
                  <a:t>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N" dirty="0"/>
                  <a:t> in an infinite region while all other are finite regions. </a:t>
                </a:r>
              </a:p>
            </p:txBody>
          </p:sp>
        </mc:Choice>
        <mc:Fallback xmlns="">
          <p:sp>
            <p:nvSpPr>
              <p:cNvPr id="42" name="Content Placeholder 12">
                <a:extLst>
                  <a:ext uri="{FF2B5EF4-FFF2-40B4-BE49-F238E27FC236}">
                    <a16:creationId xmlns:a16="http://schemas.microsoft.com/office/drawing/2014/main" id="{7717B73E-F008-D0B8-4465-40CABCD1D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541" y="4205458"/>
                <a:ext cx="4936162" cy="1788144"/>
              </a:xfrm>
              <a:prstGeom prst="rect">
                <a:avLst/>
              </a:prstGeom>
              <a:blipFill>
                <a:blip r:embed="rId8"/>
                <a:stretch>
                  <a:fillRect r="-2593" b="-51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8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3" grpId="0" animBg="1"/>
      <p:bldP spid="32" grpId="0" animBg="1"/>
      <p:bldP spid="31" grpId="0" animBg="1"/>
      <p:bldP spid="30" grpId="0" animBg="1"/>
      <p:bldP spid="4" grpId="0"/>
      <p:bldP spid="6" grpId="0"/>
      <p:bldP spid="7" grpId="0"/>
      <p:bldP spid="17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8993305-A4BF-AA7D-2B02-ECE28D514039}"/>
              </a:ext>
            </a:extLst>
          </p:cNvPr>
          <p:cNvSpPr/>
          <p:nvPr/>
        </p:nvSpPr>
        <p:spPr>
          <a:xfrm>
            <a:off x="1473357" y="3377088"/>
            <a:ext cx="2951280" cy="3201132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150289C-C118-747D-034D-9DBE5F300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58" y="3529192"/>
            <a:ext cx="1894478" cy="2907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DB455-9A50-D0AA-5E14-7C1698C0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86A4D19C-99A7-DE8F-0672-E6A5CA2D4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279" y="642962"/>
                <a:ext cx="11953864" cy="12404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3538" indent="-363538">
                  <a:lnSpc>
                    <a:spcPct val="130000"/>
                  </a:lnSpc>
                </a:pPr>
                <a:r>
                  <a:rPr lang="en-IN" dirty="0"/>
                  <a:t>If a connected planar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dirty="0"/>
                  <a:t> vertices,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dirty="0"/>
                  <a:t> edges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IN" dirty="0"/>
                  <a:t> region, then </a:t>
                </a:r>
                <a:endParaRPr lang="en-IN" b="1" i="0" dirty="0">
                  <a:latin typeface="Cambria Math" panose="02040503050406030204" pitchFamily="18" charset="0"/>
                </a:endParaRPr>
              </a:p>
              <a:p>
                <a:pPr marL="363538" indent="-11113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=2+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86A4D19C-99A7-DE8F-0672-E6A5CA2D4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79" y="642962"/>
                <a:ext cx="11953864" cy="1240428"/>
              </a:xfrm>
              <a:prstGeom prst="rect">
                <a:avLst/>
              </a:prstGeom>
              <a:blipFill>
                <a:blip r:embed="rId3"/>
                <a:stretch>
                  <a:fillRect l="-918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C6A73D06-DB7A-D4AE-2C92-1E6398A792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279" y="2165791"/>
                <a:ext cx="11470538" cy="664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3538" indent="-363538">
                  <a:lnSpc>
                    <a:spcPct val="130000"/>
                  </a:lnSpc>
                </a:pPr>
                <a:r>
                  <a:rPr lang="en-IN" dirty="0"/>
                  <a:t>Any connected planar graph </a:t>
                </a:r>
                <a:r>
                  <a:rPr lang="en-IN" b="0" i="0" dirty="0">
                    <a:latin typeface="+mj-lt"/>
                  </a:rPr>
                  <a:t>with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dirty="0"/>
                  <a:t> vertices,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dirty="0"/>
                  <a:t> edges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IN" dirty="0"/>
                  <a:t> regions.</a:t>
                </a:r>
                <a:endParaRPr lang="en-IN" b="1" dirty="0"/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C6A73D06-DB7A-D4AE-2C92-1E6398A79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79" y="2165791"/>
                <a:ext cx="11470538" cy="664752"/>
              </a:xfrm>
              <a:prstGeom prst="rect">
                <a:avLst/>
              </a:prstGeom>
              <a:blipFill>
                <a:blip r:embed="rId4"/>
                <a:stretch>
                  <a:fillRect l="-956" b="-155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B8238368-EB35-750E-A5FC-F794776038CE}"/>
              </a:ext>
            </a:extLst>
          </p:cNvPr>
          <p:cNvSpPr txBox="1">
            <a:spLocks/>
          </p:cNvSpPr>
          <p:nvPr/>
        </p:nvSpPr>
        <p:spPr>
          <a:xfrm>
            <a:off x="5541993" y="1632846"/>
            <a:ext cx="645109" cy="664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IN" b="1" dirty="0"/>
              <a:t>OR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B34D387B-8B74-2EF2-4450-941B50FECDBE}"/>
              </a:ext>
            </a:extLst>
          </p:cNvPr>
          <p:cNvSpPr txBox="1">
            <a:spLocks/>
          </p:cNvSpPr>
          <p:nvPr/>
        </p:nvSpPr>
        <p:spPr>
          <a:xfrm>
            <a:off x="129279" y="2712336"/>
            <a:ext cx="2248161" cy="664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>
              <a:lnSpc>
                <a:spcPct val="130000"/>
              </a:lnSpc>
            </a:pPr>
            <a:r>
              <a:rPr lang="en-IN" b="1" u="sng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D5A47E05-D05B-738A-D0D8-0966DACDD8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0466" y="3177037"/>
                <a:ext cx="5549946" cy="664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8050" lvl="1" indent="-363538">
                  <a:lnSpc>
                    <a:spcPct val="130000"/>
                  </a:lnSpc>
                </a:pPr>
                <a:r>
                  <a:rPr lang="en-IN" dirty="0"/>
                  <a:t> Here, no. of vertices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=5,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D5A47E05-D05B-738A-D0D8-0966DACD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466" y="3177037"/>
                <a:ext cx="5549946" cy="664752"/>
              </a:xfrm>
              <a:prstGeom prst="rect">
                <a:avLst/>
              </a:prstGeom>
              <a:blipFill>
                <a:blip r:embed="rId5"/>
                <a:stretch>
                  <a:fillRect b="-155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2">
                <a:extLst>
                  <a:ext uri="{FF2B5EF4-FFF2-40B4-BE49-F238E27FC236}">
                    <a16:creationId xmlns:a16="http://schemas.microsoft.com/office/drawing/2014/main" id="{827ACB8A-1D89-058F-F710-89A45E233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1027" y="3695082"/>
                <a:ext cx="4567307" cy="664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44512" lvl="1" indent="0">
                  <a:lnSpc>
                    <a:spcPct val="130000"/>
                  </a:lnSpc>
                  <a:buNone/>
                </a:pPr>
                <a:r>
                  <a:rPr lang="en-IN" dirty="0"/>
                  <a:t>no. of edges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2" name="Content Placeholder 12">
                <a:extLst>
                  <a:ext uri="{FF2B5EF4-FFF2-40B4-BE49-F238E27FC236}">
                    <a16:creationId xmlns:a16="http://schemas.microsoft.com/office/drawing/2014/main" id="{827ACB8A-1D89-058F-F710-89A45E233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027" y="3695082"/>
                <a:ext cx="4567307" cy="664752"/>
              </a:xfrm>
              <a:prstGeom prst="rect">
                <a:avLst/>
              </a:prstGeom>
              <a:blipFill>
                <a:blip r:embed="rId6"/>
                <a:stretch>
                  <a:fillRect b="-155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2">
                <a:extLst>
                  <a:ext uri="{FF2B5EF4-FFF2-40B4-BE49-F238E27FC236}">
                    <a16:creationId xmlns:a16="http://schemas.microsoft.com/office/drawing/2014/main" id="{21DD84FC-149F-4D4C-564D-28D223256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3137" y="4215716"/>
                <a:ext cx="3737275" cy="664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dirty="0"/>
                  <a:t>no. of regions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3" name="Content Placeholder 12">
                <a:extLst>
                  <a:ext uri="{FF2B5EF4-FFF2-40B4-BE49-F238E27FC236}">
                    <a16:creationId xmlns:a16="http://schemas.microsoft.com/office/drawing/2014/main" id="{21DD84FC-149F-4D4C-564D-28D223256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37" y="4215716"/>
                <a:ext cx="3737275" cy="664752"/>
              </a:xfrm>
              <a:prstGeom prst="rect">
                <a:avLst/>
              </a:prstGeom>
              <a:blipFill>
                <a:blip r:embed="rId7"/>
                <a:stretch>
                  <a:fillRect l="-3426" b="-155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2">
                <a:extLst>
                  <a:ext uri="{FF2B5EF4-FFF2-40B4-BE49-F238E27FC236}">
                    <a16:creationId xmlns:a16="http://schemas.microsoft.com/office/drawing/2014/main" id="{D27BD9D8-A4E3-D7D8-15AB-358B1C70C9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0466" y="4746028"/>
                <a:ext cx="3737275" cy="664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08050" lvl="1" indent="-363538">
                  <a:lnSpc>
                    <a:spcPct val="130000"/>
                  </a:lnSpc>
                </a:pPr>
                <a:r>
                  <a:rPr lang="en-IN" dirty="0"/>
                  <a:t> L.H.S.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4" name="Content Placeholder 12">
                <a:extLst>
                  <a:ext uri="{FF2B5EF4-FFF2-40B4-BE49-F238E27FC236}">
                    <a16:creationId xmlns:a16="http://schemas.microsoft.com/office/drawing/2014/main" id="{D27BD9D8-A4E3-D7D8-15AB-358B1C70C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466" y="4746028"/>
                <a:ext cx="3737275" cy="664752"/>
              </a:xfrm>
              <a:prstGeom prst="rect">
                <a:avLst/>
              </a:prstGeom>
              <a:blipFill>
                <a:blip r:embed="rId8"/>
                <a:stretch>
                  <a:fillRect b="-155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2">
                <a:extLst>
                  <a:ext uri="{FF2B5EF4-FFF2-40B4-BE49-F238E27FC236}">
                    <a16:creationId xmlns:a16="http://schemas.microsoft.com/office/drawing/2014/main" id="{30A996BB-7982-0B76-30EB-95A424AA17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2285" y="5294414"/>
                <a:ext cx="1505662" cy="664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=5+4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Content Placeholder 12">
                <a:extLst>
                  <a:ext uri="{FF2B5EF4-FFF2-40B4-BE49-F238E27FC236}">
                    <a16:creationId xmlns:a16="http://schemas.microsoft.com/office/drawing/2014/main" id="{30A996BB-7982-0B76-30EB-95A424AA1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85" y="5294414"/>
                <a:ext cx="1505662" cy="664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12">
                <a:extLst>
                  <a:ext uri="{FF2B5EF4-FFF2-40B4-BE49-F238E27FC236}">
                    <a16:creationId xmlns:a16="http://schemas.microsoft.com/office/drawing/2014/main" id="{60EC6BB9-5A28-0FA1-68B0-9326460728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7693" y="5879318"/>
                <a:ext cx="2247191" cy="664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=9=2+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Content Placeholder 12">
                <a:extLst>
                  <a:ext uri="{FF2B5EF4-FFF2-40B4-BE49-F238E27FC236}">
                    <a16:creationId xmlns:a16="http://schemas.microsoft.com/office/drawing/2014/main" id="{60EC6BB9-5A28-0FA1-68B0-93264607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93" y="5879318"/>
                <a:ext cx="2247191" cy="6647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12">
                <a:extLst>
                  <a:ext uri="{FF2B5EF4-FFF2-40B4-BE49-F238E27FC236}">
                    <a16:creationId xmlns:a16="http://schemas.microsoft.com/office/drawing/2014/main" id="{DB7ECDDA-775C-8593-C3B1-9806F477FC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4093" y="5879318"/>
                <a:ext cx="1505663" cy="664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R.H.S.</a:t>
                </a:r>
              </a:p>
            </p:txBody>
          </p:sp>
        </mc:Choice>
        <mc:Fallback xmlns="">
          <p:sp>
            <p:nvSpPr>
              <p:cNvPr id="27" name="Content Placeholder 12">
                <a:extLst>
                  <a:ext uri="{FF2B5EF4-FFF2-40B4-BE49-F238E27FC236}">
                    <a16:creationId xmlns:a16="http://schemas.microsoft.com/office/drawing/2014/main" id="{DB7ECDDA-775C-8593-C3B1-9806F477F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093" y="5879318"/>
                <a:ext cx="1505663" cy="664752"/>
              </a:xfrm>
              <a:prstGeom prst="rect">
                <a:avLst/>
              </a:prstGeom>
              <a:blipFill>
                <a:blip r:embed="rId11"/>
                <a:stretch>
                  <a:fillRect r="-810" b="-1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12">
                <a:extLst>
                  <a:ext uri="{FF2B5EF4-FFF2-40B4-BE49-F238E27FC236}">
                    <a16:creationId xmlns:a16="http://schemas.microsoft.com/office/drawing/2014/main" id="{2F520E08-AA91-8691-B058-A9094E3D5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826" y="3587511"/>
                <a:ext cx="554342" cy="68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400" b="1" dirty="0"/>
                  <a:t> </a:t>
                </a:r>
              </a:p>
            </p:txBody>
          </p:sp>
        </mc:Choice>
        <mc:Fallback xmlns="">
          <p:sp>
            <p:nvSpPr>
              <p:cNvPr id="29" name="Content Placeholder 12">
                <a:extLst>
                  <a:ext uri="{FF2B5EF4-FFF2-40B4-BE49-F238E27FC236}">
                    <a16:creationId xmlns:a16="http://schemas.microsoft.com/office/drawing/2014/main" id="{2F520E08-AA91-8691-B058-A9094E3D5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26" y="3587511"/>
                <a:ext cx="554342" cy="687060"/>
              </a:xfrm>
              <a:prstGeom prst="rect">
                <a:avLst/>
              </a:prstGeom>
              <a:blipFill>
                <a:blip r:embed="rId12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12">
                <a:extLst>
                  <a:ext uri="{FF2B5EF4-FFF2-40B4-BE49-F238E27FC236}">
                    <a16:creationId xmlns:a16="http://schemas.microsoft.com/office/drawing/2014/main" id="{CB1D80AD-3E7A-85E8-38EB-5A7156653A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5551" y="4711649"/>
                <a:ext cx="554342" cy="68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400" b="1" dirty="0"/>
                  <a:t> </a:t>
                </a:r>
              </a:p>
            </p:txBody>
          </p:sp>
        </mc:Choice>
        <mc:Fallback xmlns="">
          <p:sp>
            <p:nvSpPr>
              <p:cNvPr id="30" name="Content Placeholder 12">
                <a:extLst>
                  <a:ext uri="{FF2B5EF4-FFF2-40B4-BE49-F238E27FC236}">
                    <a16:creationId xmlns:a16="http://schemas.microsoft.com/office/drawing/2014/main" id="{CB1D80AD-3E7A-85E8-38EB-5A7156653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551" y="4711649"/>
                <a:ext cx="554342" cy="687060"/>
              </a:xfrm>
              <a:prstGeom prst="rect">
                <a:avLst/>
              </a:prstGeom>
              <a:blipFill>
                <a:blip r:embed="rId13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2">
                <a:extLst>
                  <a:ext uri="{FF2B5EF4-FFF2-40B4-BE49-F238E27FC236}">
                    <a16:creationId xmlns:a16="http://schemas.microsoft.com/office/drawing/2014/main" id="{171A6E85-AF21-256E-8E0E-C4A184EB2B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4418" y="5588340"/>
                <a:ext cx="554342" cy="68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sz="2400" b="1" dirty="0"/>
                  <a:t> </a:t>
                </a:r>
              </a:p>
            </p:txBody>
          </p:sp>
        </mc:Choice>
        <mc:Fallback xmlns="">
          <p:sp>
            <p:nvSpPr>
              <p:cNvPr id="31" name="Content Placeholder 12">
                <a:extLst>
                  <a:ext uri="{FF2B5EF4-FFF2-40B4-BE49-F238E27FC236}">
                    <a16:creationId xmlns:a16="http://schemas.microsoft.com/office/drawing/2014/main" id="{171A6E85-AF21-256E-8E0E-C4A184EB2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18" y="5588340"/>
                <a:ext cx="554342" cy="687060"/>
              </a:xfrm>
              <a:prstGeom prst="rect">
                <a:avLst/>
              </a:prstGeom>
              <a:blipFill>
                <a:blip r:embed="rId14"/>
                <a:stretch>
                  <a:fillRect l="-32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12">
                <a:extLst>
                  <a:ext uri="{FF2B5EF4-FFF2-40B4-BE49-F238E27FC236}">
                    <a16:creationId xmlns:a16="http://schemas.microsoft.com/office/drawing/2014/main" id="{D20220F4-57BB-D8D6-72A8-78A5A3C236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8872" y="4368119"/>
                <a:ext cx="554342" cy="6870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4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N" sz="2400" b="1" dirty="0"/>
                  <a:t> </a:t>
                </a:r>
              </a:p>
            </p:txBody>
          </p:sp>
        </mc:Choice>
        <mc:Fallback xmlns="">
          <p:sp>
            <p:nvSpPr>
              <p:cNvPr id="32" name="Content Placeholder 12">
                <a:extLst>
                  <a:ext uri="{FF2B5EF4-FFF2-40B4-BE49-F238E27FC236}">
                    <a16:creationId xmlns:a16="http://schemas.microsoft.com/office/drawing/2014/main" id="{D20220F4-57BB-D8D6-72A8-78A5A3C23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872" y="4368119"/>
                <a:ext cx="554342" cy="687060"/>
              </a:xfrm>
              <a:prstGeom prst="rect">
                <a:avLst/>
              </a:prstGeom>
              <a:blipFill>
                <a:blip r:embed="rId15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9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/>
      <p:bldP spid="5" grpId="0"/>
      <p:bldP spid="6" grpId="0"/>
      <p:bldP spid="7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1BB6B8-CBE0-B7EE-4BBE-D8EE00B7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Königsberg Bridge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4D82A-002A-FF47-883A-8FFB2379A684}"/>
              </a:ext>
            </a:extLst>
          </p:cNvPr>
          <p:cNvSpPr txBox="1"/>
          <p:nvPr/>
        </p:nvSpPr>
        <p:spPr>
          <a:xfrm>
            <a:off x="2895600" y="839117"/>
            <a:ext cx="6400800" cy="1840409"/>
          </a:xfrm>
          <a:prstGeom prst="horizontalScroll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Can you take a walk through the town, visiting each part of the town</a:t>
            </a:r>
          </a:p>
          <a:p>
            <a:pPr algn="ctr"/>
            <a:r>
              <a:rPr lang="en-IN" sz="2800" dirty="0">
                <a:solidFill>
                  <a:srgbClr val="002060"/>
                </a:solidFill>
              </a:rPr>
              <a:t>and crossing each bridge only once?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4934793D-008B-0AAB-CE37-B6F662C1D28D}"/>
              </a:ext>
            </a:extLst>
          </p:cNvPr>
          <p:cNvSpPr txBox="1">
            <a:spLocks/>
          </p:cNvSpPr>
          <p:nvPr/>
        </p:nvSpPr>
        <p:spPr>
          <a:xfrm>
            <a:off x="128330" y="2834209"/>
            <a:ext cx="8701772" cy="1840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30000"/>
              </a:lnSpc>
            </a:pPr>
            <a:r>
              <a:rPr lang="en-IN" dirty="0"/>
              <a:t>The Swiss mathematician </a:t>
            </a:r>
            <a:r>
              <a:rPr lang="en-IN" b="1" dirty="0">
                <a:solidFill>
                  <a:srgbClr val="0070C0"/>
                </a:solidFill>
              </a:rPr>
              <a:t>Leonhard Euler</a:t>
            </a:r>
            <a:r>
              <a:rPr lang="en-IN" dirty="0"/>
              <a:t> solved this problem. His solution, published in 1736, may be the first use of graph theory.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87BB5E10-4444-A429-978C-38F5C8417CA3}"/>
              </a:ext>
            </a:extLst>
          </p:cNvPr>
          <p:cNvSpPr txBox="1">
            <a:spLocks/>
          </p:cNvSpPr>
          <p:nvPr/>
        </p:nvSpPr>
        <p:spPr>
          <a:xfrm>
            <a:off x="128330" y="4716507"/>
            <a:ext cx="7227815" cy="672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dirty="0"/>
              <a:t> Euler proved that the problem has no solution.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894A1-6EA5-D23F-73F8-EBAA8CDD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333" y="2967330"/>
            <a:ext cx="2583123" cy="3334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22FB08-4937-75D8-FA59-A9F71318E0B6}"/>
              </a:ext>
            </a:extLst>
          </p:cNvPr>
          <p:cNvSpPr txBox="1"/>
          <p:nvPr/>
        </p:nvSpPr>
        <p:spPr>
          <a:xfrm>
            <a:off x="8946834" y="6343490"/>
            <a:ext cx="3425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</a:t>
            </a:r>
            <a:r>
              <a:rPr lang="en-IN" sz="1000" dirty="0">
                <a:hlinkClick r:id="rId3"/>
              </a:rPr>
              <a:t>https://en.wikipedia.org/wiki/Leonhard_Euler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425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10687" y="842286"/>
            <a:ext cx="7260123" cy="1171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Draw a planar graph representation of the following graph.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234425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A28B836D-D2CE-8D81-446B-CE6B3148C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07" y="824112"/>
            <a:ext cx="2859355" cy="2464960"/>
          </a:xfrm>
          <a:prstGeom prst="rect">
            <a:avLst/>
          </a:prstGeom>
        </p:spPr>
      </p:pic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4D20A1A-C7B9-B08D-1011-9B5F4D2FF35D}"/>
              </a:ext>
            </a:extLst>
          </p:cNvPr>
          <p:cNvSpPr/>
          <p:nvPr/>
        </p:nvSpPr>
        <p:spPr>
          <a:xfrm flipH="1">
            <a:off x="3425279" y="3507435"/>
            <a:ext cx="1843594" cy="2159610"/>
          </a:xfrm>
          <a:custGeom>
            <a:avLst/>
            <a:gdLst>
              <a:gd name="connsiteX0" fmla="*/ 1484542 w 1484542"/>
              <a:gd name="connsiteY0" fmla="*/ 0 h 2129050"/>
              <a:gd name="connsiteX1" fmla="*/ 10584 w 1484542"/>
              <a:gd name="connsiteY1" fmla="*/ 436728 h 2129050"/>
              <a:gd name="connsiteX2" fmla="*/ 815802 w 1484542"/>
              <a:gd name="connsiteY2" fmla="*/ 2129050 h 2129050"/>
              <a:gd name="connsiteX0" fmla="*/ 1553339 w 1553339"/>
              <a:gd name="connsiteY0" fmla="*/ 0 h 2129050"/>
              <a:gd name="connsiteX1" fmla="*/ 9811 w 1553339"/>
              <a:gd name="connsiteY1" fmla="*/ 982639 h 2129050"/>
              <a:gd name="connsiteX2" fmla="*/ 884599 w 1553339"/>
              <a:gd name="connsiteY2" fmla="*/ 2129050 h 2129050"/>
              <a:gd name="connsiteX0" fmla="*/ 1599264 w 1599264"/>
              <a:gd name="connsiteY0" fmla="*/ 0 h 2129050"/>
              <a:gd name="connsiteX1" fmla="*/ 9356 w 1599264"/>
              <a:gd name="connsiteY1" fmla="*/ 750628 h 2129050"/>
              <a:gd name="connsiteX2" fmla="*/ 930524 w 1599264"/>
              <a:gd name="connsiteY2" fmla="*/ 2129050 h 212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9264" h="2129050">
                <a:moveTo>
                  <a:pt x="1599264" y="0"/>
                </a:moveTo>
                <a:cubicBezTo>
                  <a:pt x="918013" y="40943"/>
                  <a:pt x="120813" y="395786"/>
                  <a:pt x="9356" y="750628"/>
                </a:cubicBezTo>
                <a:cubicBezTo>
                  <a:pt x="-102101" y="1105470"/>
                  <a:pt x="816793" y="1865193"/>
                  <a:pt x="930524" y="212905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631129B-1783-145F-D9F0-0ACECB030573}"/>
              </a:ext>
            </a:extLst>
          </p:cNvPr>
          <p:cNvCxnSpPr>
            <a:cxnSpLocks/>
          </p:cNvCxnSpPr>
          <p:nvPr/>
        </p:nvCxnSpPr>
        <p:spPr>
          <a:xfrm flipV="1">
            <a:off x="2726499" y="3575219"/>
            <a:ext cx="654066" cy="209182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96E658E-C429-1FC3-75DC-B46B76A94F23}"/>
              </a:ext>
            </a:extLst>
          </p:cNvPr>
          <p:cNvCxnSpPr>
            <a:cxnSpLocks/>
          </p:cNvCxnSpPr>
          <p:nvPr/>
        </p:nvCxnSpPr>
        <p:spPr>
          <a:xfrm>
            <a:off x="3424112" y="3558277"/>
            <a:ext cx="720000" cy="205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C3268DA-3E77-971A-2F79-FDDFEB8F1D2B}"/>
              </a:ext>
            </a:extLst>
          </p:cNvPr>
          <p:cNvSpPr/>
          <p:nvPr/>
        </p:nvSpPr>
        <p:spPr>
          <a:xfrm>
            <a:off x="1529466" y="3486945"/>
            <a:ext cx="1977526" cy="2201527"/>
          </a:xfrm>
          <a:custGeom>
            <a:avLst/>
            <a:gdLst>
              <a:gd name="connsiteX0" fmla="*/ 1484542 w 1484542"/>
              <a:gd name="connsiteY0" fmla="*/ 0 h 2129050"/>
              <a:gd name="connsiteX1" fmla="*/ 10584 w 1484542"/>
              <a:gd name="connsiteY1" fmla="*/ 436728 h 2129050"/>
              <a:gd name="connsiteX2" fmla="*/ 815802 w 1484542"/>
              <a:gd name="connsiteY2" fmla="*/ 2129050 h 2129050"/>
              <a:gd name="connsiteX0" fmla="*/ 1553339 w 1553339"/>
              <a:gd name="connsiteY0" fmla="*/ 0 h 2129050"/>
              <a:gd name="connsiteX1" fmla="*/ 9811 w 1553339"/>
              <a:gd name="connsiteY1" fmla="*/ 982639 h 2129050"/>
              <a:gd name="connsiteX2" fmla="*/ 884599 w 1553339"/>
              <a:gd name="connsiteY2" fmla="*/ 2129050 h 2129050"/>
              <a:gd name="connsiteX0" fmla="*/ 1599264 w 1599264"/>
              <a:gd name="connsiteY0" fmla="*/ 0 h 2129050"/>
              <a:gd name="connsiteX1" fmla="*/ 9356 w 1599264"/>
              <a:gd name="connsiteY1" fmla="*/ 750628 h 2129050"/>
              <a:gd name="connsiteX2" fmla="*/ 930524 w 1599264"/>
              <a:gd name="connsiteY2" fmla="*/ 2129050 h 212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9264" h="2129050">
                <a:moveTo>
                  <a:pt x="1599264" y="0"/>
                </a:moveTo>
                <a:cubicBezTo>
                  <a:pt x="918013" y="40943"/>
                  <a:pt x="120813" y="395786"/>
                  <a:pt x="9356" y="750628"/>
                </a:cubicBezTo>
                <a:cubicBezTo>
                  <a:pt x="-102101" y="1105470"/>
                  <a:pt x="816793" y="1865193"/>
                  <a:pt x="930524" y="212905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C265318-CEF4-523C-988D-94A30934D47B}"/>
              </a:ext>
            </a:extLst>
          </p:cNvPr>
          <p:cNvCxnSpPr>
            <a:cxnSpLocks/>
          </p:cNvCxnSpPr>
          <p:nvPr/>
        </p:nvCxnSpPr>
        <p:spPr>
          <a:xfrm flipH="1">
            <a:off x="2188238" y="4404208"/>
            <a:ext cx="2484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214125-D938-236C-3C0C-23CFB1750AFE}"/>
              </a:ext>
            </a:extLst>
          </p:cNvPr>
          <p:cNvCxnSpPr>
            <a:cxnSpLocks/>
          </p:cNvCxnSpPr>
          <p:nvPr/>
        </p:nvCxnSpPr>
        <p:spPr>
          <a:xfrm flipH="1" flipV="1">
            <a:off x="2184181" y="4417890"/>
            <a:ext cx="1908000" cy="122772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4E73E13-671A-3E8A-BC1C-F0DD15A7BEED}"/>
              </a:ext>
            </a:extLst>
          </p:cNvPr>
          <p:cNvCxnSpPr>
            <a:cxnSpLocks/>
          </p:cNvCxnSpPr>
          <p:nvPr/>
        </p:nvCxnSpPr>
        <p:spPr>
          <a:xfrm flipH="1">
            <a:off x="2734312" y="5667045"/>
            <a:ext cx="1404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52E8739-ED63-3199-5880-AA925C931C01}"/>
              </a:ext>
            </a:extLst>
          </p:cNvPr>
          <p:cNvCxnSpPr>
            <a:cxnSpLocks/>
          </p:cNvCxnSpPr>
          <p:nvPr/>
        </p:nvCxnSpPr>
        <p:spPr>
          <a:xfrm flipH="1" flipV="1">
            <a:off x="2177646" y="4443133"/>
            <a:ext cx="504000" cy="118310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6EC290F-EDEA-5037-E6CF-B1A5CC13BDD6}"/>
              </a:ext>
            </a:extLst>
          </p:cNvPr>
          <p:cNvCxnSpPr>
            <a:cxnSpLocks/>
          </p:cNvCxnSpPr>
          <p:nvPr/>
        </p:nvCxnSpPr>
        <p:spPr>
          <a:xfrm flipH="1">
            <a:off x="4181691" y="4448873"/>
            <a:ext cx="504000" cy="118310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BEB987-CE74-D3A0-CD6D-9A1943753F71}"/>
              </a:ext>
            </a:extLst>
          </p:cNvPr>
          <p:cNvCxnSpPr>
            <a:cxnSpLocks/>
            <a:stCxn id="103" idx="7"/>
          </p:cNvCxnSpPr>
          <p:nvPr/>
        </p:nvCxnSpPr>
        <p:spPr>
          <a:xfrm flipV="1">
            <a:off x="2196430" y="3507496"/>
            <a:ext cx="1181765" cy="83091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7997706-B14C-919A-07F2-0FB68CB525B4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3398991" y="3507496"/>
            <a:ext cx="1239344" cy="83091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EB7DC1F1-2513-0947-0E70-4092963D09E4}"/>
              </a:ext>
            </a:extLst>
          </p:cNvPr>
          <p:cNvSpPr/>
          <p:nvPr/>
        </p:nvSpPr>
        <p:spPr>
          <a:xfrm>
            <a:off x="3326991" y="342157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668A812-EFB1-06B4-DB2E-24B388485894}"/>
              </a:ext>
            </a:extLst>
          </p:cNvPr>
          <p:cNvSpPr/>
          <p:nvPr/>
        </p:nvSpPr>
        <p:spPr>
          <a:xfrm>
            <a:off x="4611975" y="431204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5873DA2-E27E-8E18-D4AA-D1439AF364E1}"/>
              </a:ext>
            </a:extLst>
          </p:cNvPr>
          <p:cNvSpPr/>
          <p:nvPr/>
        </p:nvSpPr>
        <p:spPr>
          <a:xfrm>
            <a:off x="2042790" y="431204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3CBA215-EB59-7F21-F19F-9471D30A56A6}"/>
              </a:ext>
            </a:extLst>
          </p:cNvPr>
          <p:cNvSpPr/>
          <p:nvPr/>
        </p:nvSpPr>
        <p:spPr>
          <a:xfrm>
            <a:off x="2620011" y="557704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8FAD0A7-E732-2F2F-FC71-F094FC5EED41}"/>
              </a:ext>
            </a:extLst>
          </p:cNvPr>
          <p:cNvSpPr/>
          <p:nvPr/>
        </p:nvSpPr>
        <p:spPr>
          <a:xfrm>
            <a:off x="4056627" y="557704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D494418-E98A-3596-EAA3-9DD8662F0900}"/>
                  </a:ext>
                </a:extLst>
              </p:cNvPr>
              <p:cNvSpPr txBox="1"/>
              <p:nvPr/>
            </p:nvSpPr>
            <p:spPr>
              <a:xfrm>
                <a:off x="3160652" y="2937022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D494418-E98A-3596-EAA3-9DD8662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652" y="2937022"/>
                <a:ext cx="51267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E0E434D-A015-0ABC-BDB6-397D6F5E43E2}"/>
                  </a:ext>
                </a:extLst>
              </p:cNvPr>
              <p:cNvSpPr txBox="1"/>
              <p:nvPr/>
            </p:nvSpPr>
            <p:spPr>
              <a:xfrm>
                <a:off x="4759706" y="4096869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E0E434D-A015-0ABC-BDB6-397D6F5E4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706" y="4096869"/>
                <a:ext cx="51267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E3FFCC8-89EB-2F50-4E13-30E41EE996AD}"/>
                  </a:ext>
                </a:extLst>
              </p:cNvPr>
              <p:cNvSpPr txBox="1"/>
              <p:nvPr/>
            </p:nvSpPr>
            <p:spPr>
              <a:xfrm>
                <a:off x="3908290" y="5657354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E3FFCC8-89EB-2F50-4E13-30E41EE9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290" y="5657354"/>
                <a:ext cx="51267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F0A7B08-9930-1DBF-B4DE-DFC9062DE5B9}"/>
                  </a:ext>
                </a:extLst>
              </p:cNvPr>
              <p:cNvSpPr txBox="1"/>
              <p:nvPr/>
            </p:nvSpPr>
            <p:spPr>
              <a:xfrm>
                <a:off x="2441484" y="5634525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F0A7B08-9930-1DBF-B4DE-DFC9062DE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484" y="5634525"/>
                <a:ext cx="512677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F0177F-1D65-7BD6-EC3E-150B7E6A3ECE}"/>
                  </a:ext>
                </a:extLst>
              </p:cNvPr>
              <p:cNvSpPr txBox="1"/>
              <p:nvPr/>
            </p:nvSpPr>
            <p:spPr>
              <a:xfrm>
                <a:off x="1562381" y="4096869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F0177F-1D65-7BD6-EC3E-150B7E6A3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381" y="4096869"/>
                <a:ext cx="51267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D42124F-3D20-E885-3838-20A2DEDB9C41}"/>
              </a:ext>
            </a:extLst>
          </p:cNvPr>
          <p:cNvSpPr/>
          <p:nvPr/>
        </p:nvSpPr>
        <p:spPr>
          <a:xfrm rot="8552787">
            <a:off x="7182145" y="2854264"/>
            <a:ext cx="2298672" cy="2357035"/>
          </a:xfrm>
          <a:custGeom>
            <a:avLst/>
            <a:gdLst>
              <a:gd name="connsiteX0" fmla="*/ 219516 w 2280328"/>
              <a:gd name="connsiteY0" fmla="*/ 0 h 1929327"/>
              <a:gd name="connsiteX1" fmla="*/ 192220 w 2280328"/>
              <a:gd name="connsiteY1" fmla="*/ 1869743 h 1929327"/>
              <a:gd name="connsiteX2" fmla="*/ 2280328 w 2280328"/>
              <a:gd name="connsiteY2" fmla="*/ 1282889 h 192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0328" h="1929327">
                <a:moveTo>
                  <a:pt x="219516" y="0"/>
                </a:moveTo>
                <a:cubicBezTo>
                  <a:pt x="34133" y="827964"/>
                  <a:pt x="-151249" y="1655928"/>
                  <a:pt x="192220" y="1869743"/>
                </a:cubicBezTo>
                <a:cubicBezTo>
                  <a:pt x="535689" y="2083558"/>
                  <a:pt x="1408008" y="1683223"/>
                  <a:pt x="2280328" y="1282889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BC3A7D4F-C3FD-E5AC-3D49-FD78A711969F}"/>
              </a:ext>
            </a:extLst>
          </p:cNvPr>
          <p:cNvSpPr/>
          <p:nvPr/>
        </p:nvSpPr>
        <p:spPr>
          <a:xfrm>
            <a:off x="6919619" y="4443133"/>
            <a:ext cx="2280328" cy="1929327"/>
          </a:xfrm>
          <a:custGeom>
            <a:avLst/>
            <a:gdLst>
              <a:gd name="connsiteX0" fmla="*/ 219516 w 2280328"/>
              <a:gd name="connsiteY0" fmla="*/ 0 h 1929327"/>
              <a:gd name="connsiteX1" fmla="*/ 192220 w 2280328"/>
              <a:gd name="connsiteY1" fmla="*/ 1869743 h 1929327"/>
              <a:gd name="connsiteX2" fmla="*/ 2280328 w 2280328"/>
              <a:gd name="connsiteY2" fmla="*/ 1282889 h 192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0328" h="1929327">
                <a:moveTo>
                  <a:pt x="219516" y="0"/>
                </a:moveTo>
                <a:cubicBezTo>
                  <a:pt x="34133" y="827964"/>
                  <a:pt x="-151249" y="1655928"/>
                  <a:pt x="192220" y="1869743"/>
                </a:cubicBezTo>
                <a:cubicBezTo>
                  <a:pt x="535689" y="2083558"/>
                  <a:pt x="1408008" y="1683223"/>
                  <a:pt x="2280328" y="1282889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A8F4BE0-722B-3A5B-EF61-A40B587AE14E}"/>
              </a:ext>
            </a:extLst>
          </p:cNvPr>
          <p:cNvCxnSpPr>
            <a:cxnSpLocks/>
          </p:cNvCxnSpPr>
          <p:nvPr/>
        </p:nvCxnSpPr>
        <p:spPr>
          <a:xfrm flipV="1">
            <a:off x="7758997" y="3586672"/>
            <a:ext cx="654066" cy="209182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ED17391-D33B-8FF2-1256-A32846E0C9E3}"/>
              </a:ext>
            </a:extLst>
          </p:cNvPr>
          <p:cNvCxnSpPr>
            <a:cxnSpLocks/>
          </p:cNvCxnSpPr>
          <p:nvPr/>
        </p:nvCxnSpPr>
        <p:spPr>
          <a:xfrm>
            <a:off x="8456610" y="3569730"/>
            <a:ext cx="720000" cy="20520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3515D4D-021B-D93A-2AB9-B3BAB141252B}"/>
              </a:ext>
            </a:extLst>
          </p:cNvPr>
          <p:cNvCxnSpPr>
            <a:cxnSpLocks/>
          </p:cNvCxnSpPr>
          <p:nvPr/>
        </p:nvCxnSpPr>
        <p:spPr>
          <a:xfrm flipH="1">
            <a:off x="7220736" y="4415661"/>
            <a:ext cx="2484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A43E788-1FD8-6431-7CA3-3D516D5F92E7}"/>
              </a:ext>
            </a:extLst>
          </p:cNvPr>
          <p:cNvCxnSpPr>
            <a:cxnSpLocks/>
          </p:cNvCxnSpPr>
          <p:nvPr/>
        </p:nvCxnSpPr>
        <p:spPr>
          <a:xfrm flipH="1" flipV="1">
            <a:off x="7216679" y="4429343"/>
            <a:ext cx="1908000" cy="122772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8007329-0A45-4358-B13D-0101A994A17B}"/>
              </a:ext>
            </a:extLst>
          </p:cNvPr>
          <p:cNvCxnSpPr>
            <a:cxnSpLocks/>
          </p:cNvCxnSpPr>
          <p:nvPr/>
        </p:nvCxnSpPr>
        <p:spPr>
          <a:xfrm flipH="1">
            <a:off x="7766810" y="5678498"/>
            <a:ext cx="14040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E33DCC-8940-9886-D1C6-704CBC050BB6}"/>
              </a:ext>
            </a:extLst>
          </p:cNvPr>
          <p:cNvCxnSpPr>
            <a:cxnSpLocks/>
          </p:cNvCxnSpPr>
          <p:nvPr/>
        </p:nvCxnSpPr>
        <p:spPr>
          <a:xfrm flipH="1" flipV="1">
            <a:off x="7210144" y="4454586"/>
            <a:ext cx="504000" cy="118310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1F0C2E3-B41F-BCED-BFBB-EFA277FEAC5D}"/>
              </a:ext>
            </a:extLst>
          </p:cNvPr>
          <p:cNvCxnSpPr>
            <a:cxnSpLocks/>
          </p:cNvCxnSpPr>
          <p:nvPr/>
        </p:nvCxnSpPr>
        <p:spPr>
          <a:xfrm flipH="1">
            <a:off x="9214189" y="4460326"/>
            <a:ext cx="504000" cy="118310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167F8BE-5CAA-0F15-D7BF-6BBA9EE0D088}"/>
              </a:ext>
            </a:extLst>
          </p:cNvPr>
          <p:cNvCxnSpPr>
            <a:cxnSpLocks/>
            <a:stCxn id="124" idx="7"/>
          </p:cNvCxnSpPr>
          <p:nvPr/>
        </p:nvCxnSpPr>
        <p:spPr>
          <a:xfrm flipV="1">
            <a:off x="7228928" y="3518949"/>
            <a:ext cx="1181765" cy="83091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8D5477F-6019-BA36-E205-F48E3D11367E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8431489" y="3518949"/>
            <a:ext cx="1239344" cy="83091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1770806A-FD4E-42C8-8A8A-A3906E7DC4CC}"/>
              </a:ext>
            </a:extLst>
          </p:cNvPr>
          <p:cNvSpPr/>
          <p:nvPr/>
        </p:nvSpPr>
        <p:spPr>
          <a:xfrm>
            <a:off x="8359489" y="343303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2C1E3AA-3840-00D8-2BE6-FECD838B0AA9}"/>
              </a:ext>
            </a:extLst>
          </p:cNvPr>
          <p:cNvSpPr/>
          <p:nvPr/>
        </p:nvSpPr>
        <p:spPr>
          <a:xfrm>
            <a:off x="9644473" y="43235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5F8E4FF-AD2D-3A97-251A-2621AC748F35}"/>
              </a:ext>
            </a:extLst>
          </p:cNvPr>
          <p:cNvSpPr/>
          <p:nvPr/>
        </p:nvSpPr>
        <p:spPr>
          <a:xfrm>
            <a:off x="7075288" y="43235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FB65731-625D-2CA1-E379-B286114E097F}"/>
              </a:ext>
            </a:extLst>
          </p:cNvPr>
          <p:cNvSpPr/>
          <p:nvPr/>
        </p:nvSpPr>
        <p:spPr>
          <a:xfrm>
            <a:off x="7652509" y="558849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3CF0E47-340E-27A4-7488-A9B5F7C4BC14}"/>
              </a:ext>
            </a:extLst>
          </p:cNvPr>
          <p:cNvSpPr/>
          <p:nvPr/>
        </p:nvSpPr>
        <p:spPr>
          <a:xfrm>
            <a:off x="9089125" y="558849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4EEA523-1EBD-913C-0FF8-7D60BAA4A584}"/>
                  </a:ext>
                </a:extLst>
              </p:cNvPr>
              <p:cNvSpPr txBox="1"/>
              <p:nvPr/>
            </p:nvSpPr>
            <p:spPr>
              <a:xfrm>
                <a:off x="8193150" y="2948475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4EEA523-1EBD-913C-0FF8-7D60BAA4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150" y="2948475"/>
                <a:ext cx="512677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E77D1B0-1F7F-EF09-6EEB-9EEF0506B9F2}"/>
                  </a:ext>
                </a:extLst>
              </p:cNvPr>
              <p:cNvSpPr txBox="1"/>
              <p:nvPr/>
            </p:nvSpPr>
            <p:spPr>
              <a:xfrm>
                <a:off x="9792204" y="4108322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E77D1B0-1F7F-EF09-6EEB-9EEF0506B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204" y="4108322"/>
                <a:ext cx="51267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851F23-6BE3-F28F-4B5D-F23A2A689667}"/>
                  </a:ext>
                </a:extLst>
              </p:cNvPr>
              <p:cNvSpPr txBox="1"/>
              <p:nvPr/>
            </p:nvSpPr>
            <p:spPr>
              <a:xfrm>
                <a:off x="8940788" y="5668807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851F23-6BE3-F28F-4B5D-F23A2A689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788" y="5668807"/>
                <a:ext cx="512677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A468C26-9286-126F-1ED4-4A37D8D8325C}"/>
                  </a:ext>
                </a:extLst>
              </p:cNvPr>
              <p:cNvSpPr txBox="1"/>
              <p:nvPr/>
            </p:nvSpPr>
            <p:spPr>
              <a:xfrm>
                <a:off x="7473982" y="5645978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A468C26-9286-126F-1ED4-4A37D8D83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82" y="5645978"/>
                <a:ext cx="512677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6ACD9E1-6840-F1BC-B08E-C959836E6F95}"/>
                  </a:ext>
                </a:extLst>
              </p:cNvPr>
              <p:cNvSpPr txBox="1"/>
              <p:nvPr/>
            </p:nvSpPr>
            <p:spPr>
              <a:xfrm>
                <a:off x="6594879" y="4108322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6ACD9E1-6840-F1BC-B08E-C959836E6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879" y="4108322"/>
                <a:ext cx="512677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6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1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0" dur="1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3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/>
      <p:bldP spid="108" grpId="0"/>
      <p:bldP spid="109" grpId="0"/>
      <p:bldP spid="110" grpId="0"/>
      <p:bldP spid="111" grpId="0" animBg="1"/>
      <p:bldP spid="112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/>
      <p:bldP spid="128" grpId="0"/>
      <p:bldP spid="129" grpId="0"/>
      <p:bldP spid="130" grpId="0"/>
      <p:bldP spid="1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0222EDA-6960-0F42-699A-D26AC2DF2162}"/>
              </a:ext>
            </a:extLst>
          </p:cNvPr>
          <p:cNvCxnSpPr>
            <a:cxnSpLocks/>
          </p:cNvCxnSpPr>
          <p:nvPr/>
        </p:nvCxnSpPr>
        <p:spPr>
          <a:xfrm flipH="1">
            <a:off x="5629908" y="5008399"/>
            <a:ext cx="1452859" cy="413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F65EFA-F875-A0FB-7709-C5FFA1DD705C}"/>
              </a:ext>
            </a:extLst>
          </p:cNvPr>
          <p:cNvCxnSpPr>
            <a:cxnSpLocks/>
          </p:cNvCxnSpPr>
          <p:nvPr/>
        </p:nvCxnSpPr>
        <p:spPr>
          <a:xfrm flipH="1">
            <a:off x="4071615" y="3611901"/>
            <a:ext cx="1452859" cy="4130"/>
          </a:xfrm>
          <a:prstGeom prst="straightConnector1">
            <a:avLst/>
          </a:prstGeom>
          <a:ln w="38100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203B4B3-90F0-3DDF-CD75-67B6A027C536}"/>
              </a:ext>
            </a:extLst>
          </p:cNvPr>
          <p:cNvCxnSpPr>
            <a:cxnSpLocks/>
          </p:cNvCxnSpPr>
          <p:nvPr/>
        </p:nvCxnSpPr>
        <p:spPr>
          <a:xfrm flipH="1">
            <a:off x="5635472" y="3604693"/>
            <a:ext cx="1452859" cy="4130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66D8EF1-B02F-C0DC-5A74-48923B45FEC1}"/>
              </a:ext>
            </a:extLst>
          </p:cNvPr>
          <p:cNvCxnSpPr>
            <a:cxnSpLocks/>
          </p:cNvCxnSpPr>
          <p:nvPr/>
        </p:nvCxnSpPr>
        <p:spPr>
          <a:xfrm flipH="1">
            <a:off x="4120895" y="5001582"/>
            <a:ext cx="1452859" cy="413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0D70AB-0EA5-D0CE-3626-D5F2D9BA9F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0D70AB-0EA5-D0CE-3626-D5F2D9BA9F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E282A06-F3F8-B190-47A7-7A5F4AEE87EF}"/>
              </a:ext>
            </a:extLst>
          </p:cNvPr>
          <p:cNvSpPr/>
          <p:nvPr/>
        </p:nvSpPr>
        <p:spPr>
          <a:xfrm>
            <a:off x="1910687" y="842286"/>
            <a:ext cx="7395004" cy="1171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Draw a planar graph representation of the following graph.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C1A13B-C7B4-4C93-D7A5-CDA08B31FFE4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AFA3E-7F5A-00EE-B136-5BE4F5C27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691" y="1002368"/>
            <a:ext cx="2856990" cy="20601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49D0C4-8135-F78D-4F97-5B0C19628C2A}"/>
              </a:ext>
            </a:extLst>
          </p:cNvPr>
          <p:cNvSpPr/>
          <p:nvPr/>
        </p:nvSpPr>
        <p:spPr>
          <a:xfrm>
            <a:off x="187055" y="2470054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E5B11C-73B1-7BD2-2193-6B3A2138F178}"/>
              </a:ext>
            </a:extLst>
          </p:cNvPr>
          <p:cNvCxnSpPr>
            <a:cxnSpLocks/>
          </p:cNvCxnSpPr>
          <p:nvPr/>
        </p:nvCxnSpPr>
        <p:spPr>
          <a:xfrm>
            <a:off x="7134934" y="3667043"/>
            <a:ext cx="0" cy="123737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0468AD-73E4-0C1D-AB57-92102FEF7B76}"/>
              </a:ext>
            </a:extLst>
          </p:cNvPr>
          <p:cNvCxnSpPr>
            <a:cxnSpLocks/>
          </p:cNvCxnSpPr>
          <p:nvPr/>
        </p:nvCxnSpPr>
        <p:spPr>
          <a:xfrm>
            <a:off x="4036327" y="3693405"/>
            <a:ext cx="0" cy="123737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78578C-F160-F765-CA61-5AB4D0ECB598}"/>
              </a:ext>
            </a:extLst>
          </p:cNvPr>
          <p:cNvSpPr/>
          <p:nvPr/>
        </p:nvSpPr>
        <p:spPr>
          <a:xfrm flipV="1">
            <a:off x="4036327" y="5033404"/>
            <a:ext cx="3098042" cy="774410"/>
          </a:xfrm>
          <a:custGeom>
            <a:avLst/>
            <a:gdLst>
              <a:gd name="connsiteX0" fmla="*/ 0 w 3098042"/>
              <a:gd name="connsiteY0" fmla="*/ 914404 h 914404"/>
              <a:gd name="connsiteX1" fmla="*/ 1528550 w 3098042"/>
              <a:gd name="connsiteY1" fmla="*/ 4 h 914404"/>
              <a:gd name="connsiteX2" fmla="*/ 3098042 w 3098042"/>
              <a:gd name="connsiteY2" fmla="*/ 900756 h 914404"/>
              <a:gd name="connsiteX3" fmla="*/ 3098042 w 3098042"/>
              <a:gd name="connsiteY3" fmla="*/ 900756 h 914404"/>
              <a:gd name="connsiteX4" fmla="*/ 3098042 w 3098042"/>
              <a:gd name="connsiteY4" fmla="*/ 900756 h 914404"/>
              <a:gd name="connsiteX0" fmla="*/ 0 w 3098042"/>
              <a:gd name="connsiteY0" fmla="*/ 914404 h 914404"/>
              <a:gd name="connsiteX1" fmla="*/ 1610436 w 3098042"/>
              <a:gd name="connsiteY1" fmla="*/ 4 h 914404"/>
              <a:gd name="connsiteX2" fmla="*/ 3098042 w 3098042"/>
              <a:gd name="connsiteY2" fmla="*/ 900756 h 914404"/>
              <a:gd name="connsiteX3" fmla="*/ 3098042 w 3098042"/>
              <a:gd name="connsiteY3" fmla="*/ 900756 h 914404"/>
              <a:gd name="connsiteX4" fmla="*/ 3098042 w 3098042"/>
              <a:gd name="connsiteY4" fmla="*/ 900756 h 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042" h="914404">
                <a:moveTo>
                  <a:pt x="0" y="914404"/>
                </a:moveTo>
                <a:cubicBezTo>
                  <a:pt x="506105" y="458341"/>
                  <a:pt x="1094096" y="2279"/>
                  <a:pt x="1610436" y="4"/>
                </a:cubicBezTo>
                <a:cubicBezTo>
                  <a:pt x="2126776" y="-2271"/>
                  <a:pt x="3098042" y="900756"/>
                  <a:pt x="3098042" y="900756"/>
                </a:cubicBezTo>
                <a:lnTo>
                  <a:pt x="3098042" y="900756"/>
                </a:lnTo>
                <a:lnTo>
                  <a:pt x="3098042" y="900756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FB913A-435C-E421-E48F-3FE8F5037E7D}"/>
              </a:ext>
            </a:extLst>
          </p:cNvPr>
          <p:cNvSpPr/>
          <p:nvPr/>
        </p:nvSpPr>
        <p:spPr>
          <a:xfrm>
            <a:off x="4036327" y="2801303"/>
            <a:ext cx="3098042" cy="774410"/>
          </a:xfrm>
          <a:custGeom>
            <a:avLst/>
            <a:gdLst>
              <a:gd name="connsiteX0" fmla="*/ 0 w 3098042"/>
              <a:gd name="connsiteY0" fmla="*/ 914404 h 914404"/>
              <a:gd name="connsiteX1" fmla="*/ 1528550 w 3098042"/>
              <a:gd name="connsiteY1" fmla="*/ 4 h 914404"/>
              <a:gd name="connsiteX2" fmla="*/ 3098042 w 3098042"/>
              <a:gd name="connsiteY2" fmla="*/ 900756 h 914404"/>
              <a:gd name="connsiteX3" fmla="*/ 3098042 w 3098042"/>
              <a:gd name="connsiteY3" fmla="*/ 900756 h 914404"/>
              <a:gd name="connsiteX4" fmla="*/ 3098042 w 3098042"/>
              <a:gd name="connsiteY4" fmla="*/ 900756 h 914404"/>
              <a:gd name="connsiteX0" fmla="*/ 0 w 3098042"/>
              <a:gd name="connsiteY0" fmla="*/ 914404 h 914404"/>
              <a:gd name="connsiteX1" fmla="*/ 1610436 w 3098042"/>
              <a:gd name="connsiteY1" fmla="*/ 4 h 914404"/>
              <a:gd name="connsiteX2" fmla="*/ 3098042 w 3098042"/>
              <a:gd name="connsiteY2" fmla="*/ 900756 h 914404"/>
              <a:gd name="connsiteX3" fmla="*/ 3098042 w 3098042"/>
              <a:gd name="connsiteY3" fmla="*/ 900756 h 914404"/>
              <a:gd name="connsiteX4" fmla="*/ 3098042 w 3098042"/>
              <a:gd name="connsiteY4" fmla="*/ 900756 h 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042" h="914404">
                <a:moveTo>
                  <a:pt x="0" y="914404"/>
                </a:moveTo>
                <a:cubicBezTo>
                  <a:pt x="506105" y="458341"/>
                  <a:pt x="1094096" y="2279"/>
                  <a:pt x="1610436" y="4"/>
                </a:cubicBezTo>
                <a:cubicBezTo>
                  <a:pt x="2126776" y="-2271"/>
                  <a:pt x="3098042" y="900756"/>
                  <a:pt x="3098042" y="900756"/>
                </a:cubicBezTo>
                <a:lnTo>
                  <a:pt x="3098042" y="900756"/>
                </a:lnTo>
                <a:lnTo>
                  <a:pt x="3098042" y="900756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AD4005-12E0-9D71-19AD-D0EC4395D729}"/>
              </a:ext>
            </a:extLst>
          </p:cNvPr>
          <p:cNvSpPr/>
          <p:nvPr/>
        </p:nvSpPr>
        <p:spPr>
          <a:xfrm>
            <a:off x="3954543" y="491571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C58659-4EB2-082C-F429-40C10359DDBF}"/>
              </a:ext>
            </a:extLst>
          </p:cNvPr>
          <p:cNvSpPr/>
          <p:nvPr/>
        </p:nvSpPr>
        <p:spPr>
          <a:xfrm>
            <a:off x="5501513" y="491571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B21673-B062-12BF-7BCD-DD3269B9E1D3}"/>
              </a:ext>
            </a:extLst>
          </p:cNvPr>
          <p:cNvSpPr/>
          <p:nvPr/>
        </p:nvSpPr>
        <p:spPr>
          <a:xfrm>
            <a:off x="7042289" y="491571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6AE007-8215-0837-3984-BAA8B13F88AC}"/>
              </a:ext>
            </a:extLst>
          </p:cNvPr>
          <p:cNvSpPr/>
          <p:nvPr/>
        </p:nvSpPr>
        <p:spPr>
          <a:xfrm>
            <a:off x="3954543" y="351340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4FDED1C-F5D7-F69B-F68C-31840F02C53A}"/>
              </a:ext>
            </a:extLst>
          </p:cNvPr>
          <p:cNvSpPr/>
          <p:nvPr/>
        </p:nvSpPr>
        <p:spPr>
          <a:xfrm>
            <a:off x="5501513" y="351340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4C2D11-3A65-E401-B989-11880B8BCFFE}"/>
              </a:ext>
            </a:extLst>
          </p:cNvPr>
          <p:cNvSpPr/>
          <p:nvPr/>
        </p:nvSpPr>
        <p:spPr>
          <a:xfrm>
            <a:off x="7042289" y="351340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D4638E-D280-7C86-5DF0-3BCC6ADE1EA5}"/>
                  </a:ext>
                </a:extLst>
              </p:cNvPr>
              <p:cNvSpPr txBox="1"/>
              <p:nvPr/>
            </p:nvSpPr>
            <p:spPr>
              <a:xfrm>
                <a:off x="3499185" y="3267183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D4638E-D280-7C86-5DF0-3BCC6ADE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85" y="3267183"/>
                <a:ext cx="51267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A8CF7B-EE5C-B390-F3D3-2B8C0B508068}"/>
                  </a:ext>
                </a:extLst>
              </p:cNvPr>
              <p:cNvSpPr txBox="1"/>
              <p:nvPr/>
            </p:nvSpPr>
            <p:spPr>
              <a:xfrm>
                <a:off x="5373914" y="3020961"/>
                <a:ext cx="47334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A8CF7B-EE5C-B390-F3D3-2B8C0B50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14" y="3020961"/>
                <a:ext cx="47334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B840C3-140F-AF67-3F05-49BED8B602A9}"/>
                  </a:ext>
                </a:extLst>
              </p:cNvPr>
              <p:cNvSpPr txBox="1"/>
              <p:nvPr/>
            </p:nvSpPr>
            <p:spPr>
              <a:xfrm>
                <a:off x="7206854" y="3267182"/>
                <a:ext cx="47334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B840C3-140F-AF67-3F05-49BED8B60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4" y="3267182"/>
                <a:ext cx="473342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6F7158-BB38-480A-9BAB-86EE95257F2A}"/>
                  </a:ext>
                </a:extLst>
              </p:cNvPr>
              <p:cNvSpPr txBox="1"/>
              <p:nvPr/>
            </p:nvSpPr>
            <p:spPr>
              <a:xfrm>
                <a:off x="3527758" y="4849490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6F7158-BB38-480A-9BAB-86EE95257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758" y="4849490"/>
                <a:ext cx="512677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BCC7D2-CE66-8A93-591D-6682B2E22343}"/>
                  </a:ext>
                </a:extLst>
              </p:cNvPr>
              <p:cNvSpPr txBox="1"/>
              <p:nvPr/>
            </p:nvSpPr>
            <p:spPr>
              <a:xfrm>
                <a:off x="5331063" y="5001582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BCC7D2-CE66-8A93-591D-6682B2E2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063" y="5001582"/>
                <a:ext cx="51267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ACFB65-4AD2-7154-56C5-E574E8B60F7C}"/>
                  </a:ext>
                </a:extLst>
              </p:cNvPr>
              <p:cNvSpPr txBox="1"/>
              <p:nvPr/>
            </p:nvSpPr>
            <p:spPr>
              <a:xfrm>
                <a:off x="7204516" y="4849489"/>
                <a:ext cx="51267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IN" sz="26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ACFB65-4AD2-7154-56C5-E574E8B60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16" y="4849489"/>
                <a:ext cx="512677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7D0DF0-4D59-45F1-C8EA-4912C3FFACD2}"/>
              </a:ext>
            </a:extLst>
          </p:cNvPr>
          <p:cNvCxnSpPr/>
          <p:nvPr/>
        </p:nvCxnSpPr>
        <p:spPr>
          <a:xfrm>
            <a:off x="10713492" y="1658825"/>
            <a:ext cx="0" cy="70844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3E9AB0-A3F1-C8D6-7B4F-5FF6792AC10C}"/>
              </a:ext>
            </a:extLst>
          </p:cNvPr>
          <p:cNvCxnSpPr>
            <a:cxnSpLocks/>
          </p:cNvCxnSpPr>
          <p:nvPr/>
        </p:nvCxnSpPr>
        <p:spPr>
          <a:xfrm flipH="1">
            <a:off x="9722445" y="1600200"/>
            <a:ext cx="947327" cy="859222"/>
          </a:xfrm>
          <a:prstGeom prst="straightConnector1">
            <a:avLst/>
          </a:prstGeom>
          <a:ln w="5715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1F91C1B-AA62-BE4C-5B9E-4EF52790CC35}"/>
              </a:ext>
            </a:extLst>
          </p:cNvPr>
          <p:cNvCxnSpPr>
            <a:cxnSpLocks/>
          </p:cNvCxnSpPr>
          <p:nvPr/>
        </p:nvCxnSpPr>
        <p:spPr>
          <a:xfrm flipH="1">
            <a:off x="10775314" y="1600200"/>
            <a:ext cx="947327" cy="859222"/>
          </a:xfrm>
          <a:prstGeom prst="straightConnector1">
            <a:avLst/>
          </a:prstGeom>
          <a:ln w="5715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FC73573-A6B0-B34B-1506-1FBCDA9DD388}"/>
              </a:ext>
            </a:extLst>
          </p:cNvPr>
          <p:cNvCxnSpPr>
            <a:cxnSpLocks/>
          </p:cNvCxnSpPr>
          <p:nvPr/>
        </p:nvCxnSpPr>
        <p:spPr>
          <a:xfrm flipH="1" flipV="1">
            <a:off x="9728670" y="1602485"/>
            <a:ext cx="947327" cy="859222"/>
          </a:xfrm>
          <a:prstGeom prst="straightConnector1">
            <a:avLst/>
          </a:prstGeom>
          <a:ln w="57150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81B1433-710C-5AEA-5771-BDB530F7E4DF}"/>
              </a:ext>
            </a:extLst>
          </p:cNvPr>
          <p:cNvCxnSpPr>
            <a:cxnSpLocks/>
          </p:cNvCxnSpPr>
          <p:nvPr/>
        </p:nvCxnSpPr>
        <p:spPr>
          <a:xfrm flipH="1" flipV="1">
            <a:off x="10772663" y="1600095"/>
            <a:ext cx="947327" cy="85922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2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0D70AB-0EA5-D0CE-3626-D5F2D9BA9F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0D70AB-0EA5-D0CE-3626-D5F2D9BA9F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282A06-F3F8-B190-47A7-7A5F4AEE87EF}"/>
                  </a:ext>
                </a:extLst>
              </p:cNvPr>
              <p:cNvSpPr/>
              <p:nvPr/>
            </p:nvSpPr>
            <p:spPr>
              <a:xfrm>
                <a:off x="1910687" y="842285"/>
                <a:ext cx="10090244" cy="17195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Suppose that a connected planar simple graph has </a:t>
                </a:r>
                <a14:m>
                  <m:oMath xmlns:m="http://schemas.openxmlformats.org/officeDocument/2006/math">
                    <m:r>
                      <a:rPr kumimoji="0" lang="en-I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20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vertices, each of degree </a:t>
                </a:r>
                <a14:m>
                  <m:oMath xmlns:m="http://schemas.openxmlformats.org/officeDocument/2006/math">
                    <m:r>
                      <a:rPr kumimoji="0" lang="en-I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 Into how many regions does a representation of this planar graph split the plane?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282A06-F3F8-B190-47A7-7A5F4AEE8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87" y="842285"/>
                <a:ext cx="10090244" cy="1719517"/>
              </a:xfrm>
              <a:prstGeom prst="rect">
                <a:avLst/>
              </a:prstGeom>
              <a:blipFill>
                <a:blip r:embed="rId3"/>
                <a:stretch>
                  <a:fillRect l="-1208" r="-1208" b="-9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C1A13B-C7B4-4C93-D7A5-CDA08B31FFE4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49D0C4-8135-F78D-4F97-5B0C19628C2A}"/>
              </a:ext>
            </a:extLst>
          </p:cNvPr>
          <p:cNvSpPr/>
          <p:nvPr/>
        </p:nvSpPr>
        <p:spPr>
          <a:xfrm>
            <a:off x="187054" y="2632857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F8B896-EEE1-DC1A-0A22-CC51BF2F7838}"/>
                  </a:ext>
                </a:extLst>
              </p:cNvPr>
              <p:cNvSpPr/>
              <p:nvPr/>
            </p:nvSpPr>
            <p:spPr>
              <a:xfrm>
                <a:off x="1914702" y="2632857"/>
                <a:ext cx="10090244" cy="11382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Here, the number of vertices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and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be the number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of edges.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F8B896-EEE1-DC1A-0A22-CC51BF2F7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702" y="2632857"/>
                <a:ext cx="10090244" cy="1138258"/>
              </a:xfrm>
              <a:prstGeom prst="rect">
                <a:avLst/>
              </a:prstGeom>
              <a:blipFill>
                <a:blip r:embed="rId4"/>
                <a:stretch>
                  <a:fillRect l="-1208" r="-1269" b="-16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C37426-E412-3C9D-F3AE-CC7D2FC49E1C}"/>
                  </a:ext>
                </a:extLst>
              </p:cNvPr>
              <p:cNvSpPr/>
              <p:nvPr/>
            </p:nvSpPr>
            <p:spPr>
              <a:xfrm>
                <a:off x="1910686" y="3764032"/>
                <a:ext cx="5104263" cy="7143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Also, degree of each vertex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,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C37426-E412-3C9D-F3AE-CC7D2FC49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86" y="3764032"/>
                <a:ext cx="5104263" cy="714356"/>
              </a:xfrm>
              <a:prstGeom prst="rect">
                <a:avLst/>
              </a:prstGeom>
              <a:blipFill>
                <a:blip r:embed="rId5"/>
                <a:stretch>
                  <a:fillRect l="-2387" b="-67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E0EA6AE-C8CB-FBAF-64B6-04DE061D1357}"/>
              </a:ext>
            </a:extLst>
          </p:cNvPr>
          <p:cNvSpPr/>
          <p:nvPr/>
        </p:nvSpPr>
        <p:spPr>
          <a:xfrm>
            <a:off x="1910686" y="4441602"/>
            <a:ext cx="5745708" cy="588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by the First Theorem of Graph Theory,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B9FA23-F571-C121-0C81-0CBBE845541D}"/>
              </a:ext>
            </a:extLst>
          </p:cNvPr>
          <p:cNvSpPr/>
          <p:nvPr/>
        </p:nvSpPr>
        <p:spPr>
          <a:xfrm>
            <a:off x="1334688" y="3941210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736AEB-FFFD-EA14-298C-7FAD3120011D}"/>
                  </a:ext>
                </a:extLst>
              </p:cNvPr>
              <p:cNvSpPr txBox="1"/>
              <p:nvPr/>
            </p:nvSpPr>
            <p:spPr>
              <a:xfrm>
                <a:off x="5215184" y="5209084"/>
                <a:ext cx="2441214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d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736AEB-FFFD-EA14-298C-7FAD3120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184" y="5209084"/>
                <a:ext cx="2441214" cy="11378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19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15" grpId="0" animBg="1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856528-C2B0-5009-62E4-1FBCE6A97B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0070C0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856528-C2B0-5009-62E4-1FBCE6A97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4F24C0-6788-5ADD-1941-6E45FF3A6000}"/>
                  </a:ext>
                </a:extLst>
              </p:cNvPr>
              <p:cNvSpPr txBox="1"/>
              <p:nvPr/>
            </p:nvSpPr>
            <p:spPr>
              <a:xfrm>
                <a:off x="4725537" y="749079"/>
                <a:ext cx="2441214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d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4F24C0-6788-5ADD-1941-6E45FF3A6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37" y="749079"/>
                <a:ext cx="2441214" cy="1137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A1AE33-0593-2EFE-7555-C3375AB2194C}"/>
                  </a:ext>
                </a:extLst>
              </p:cNvPr>
              <p:cNvSpPr txBox="1"/>
              <p:nvPr/>
            </p:nvSpPr>
            <p:spPr>
              <a:xfrm>
                <a:off x="4725537" y="2190037"/>
                <a:ext cx="24412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20×3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A1AE33-0593-2EFE-7555-C3375AB21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37" y="2190037"/>
                <a:ext cx="244121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3D570D-BA1C-9528-5B3D-2EC9DC325C94}"/>
                  </a:ext>
                </a:extLst>
              </p:cNvPr>
              <p:cNvSpPr txBox="1"/>
              <p:nvPr/>
            </p:nvSpPr>
            <p:spPr>
              <a:xfrm>
                <a:off x="4725537" y="3016339"/>
                <a:ext cx="24412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3D570D-BA1C-9528-5B3D-2EC9DC32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37" y="3016339"/>
                <a:ext cx="24412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A3A2D2-131C-78BC-9A78-B8F4B92DD741}"/>
              </a:ext>
            </a:extLst>
          </p:cNvPr>
          <p:cNvSpPr/>
          <p:nvPr/>
        </p:nvSpPr>
        <p:spPr>
          <a:xfrm>
            <a:off x="805218" y="3640887"/>
            <a:ext cx="6837528" cy="588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30000"/>
              </a:lnSpc>
            </a:pPr>
            <a:r>
              <a:rPr lang="en-IN" sz="2800" dirty="0">
                <a:solidFill>
                  <a:srgbClr val="002060"/>
                </a:solidFill>
              </a:rPr>
              <a:t>By Euler’s Formula, the number of regions is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7242AA1-DBA6-41E8-18AA-B9035FAAE08D}"/>
              </a:ext>
            </a:extLst>
          </p:cNvPr>
          <p:cNvSpPr/>
          <p:nvPr/>
        </p:nvSpPr>
        <p:spPr>
          <a:xfrm>
            <a:off x="214173" y="3789870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C8E236-105D-8020-043B-9E0AB2FD8833}"/>
                  </a:ext>
                </a:extLst>
              </p:cNvPr>
              <p:cNvSpPr/>
              <p:nvPr/>
            </p:nvSpPr>
            <p:spPr>
              <a:xfrm>
                <a:off x="4807423" y="4384245"/>
                <a:ext cx="2631743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C8E236-105D-8020-043B-9E0AB2FD8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423" y="4384245"/>
                <a:ext cx="2631743" cy="5889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F1387B-4205-1CE1-957E-1531BCEE63E8}"/>
                  </a:ext>
                </a:extLst>
              </p:cNvPr>
              <p:cNvSpPr/>
              <p:nvPr/>
            </p:nvSpPr>
            <p:spPr>
              <a:xfrm>
                <a:off x="4725537" y="5127603"/>
                <a:ext cx="3381234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=30−20+2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F1387B-4205-1CE1-957E-1531BCEE6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37" y="5127603"/>
                <a:ext cx="3381234" cy="5889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ED743-60CD-82CF-9423-C8582DAA6D6E}"/>
                  </a:ext>
                </a:extLst>
              </p:cNvPr>
              <p:cNvSpPr/>
              <p:nvPr/>
            </p:nvSpPr>
            <p:spPr>
              <a:xfrm>
                <a:off x="4725537" y="5870961"/>
                <a:ext cx="1757149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ED743-60CD-82CF-9423-C8582DAA6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537" y="5870961"/>
                <a:ext cx="1757149" cy="5889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61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6AEC-FD65-DE28-B2E4-B7A777A7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Results on Simple Planar Graph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DBD445-7A5F-8EED-FA9D-0CEA20171598}"/>
              </a:ext>
            </a:extLst>
          </p:cNvPr>
          <p:cNvSpPr/>
          <p:nvPr/>
        </p:nvSpPr>
        <p:spPr>
          <a:xfrm>
            <a:off x="272736" y="888764"/>
            <a:ext cx="1774427" cy="66163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uFill>
                  <a:solidFill>
                    <a:srgbClr val="7030A0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</a:t>
            </a:r>
            <a:r>
              <a:rPr lang="en-US" sz="3200" b="1" dirty="0">
                <a:solidFill>
                  <a:schemeClr val="bg1"/>
                </a:solidFill>
              </a:rPr>
              <a:t> :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87CD8A0-8D4F-76E6-C689-3BAAF3E5DAAA}"/>
                  </a:ext>
                </a:extLst>
              </p:cNvPr>
              <p:cNvSpPr/>
              <p:nvPr/>
            </p:nvSpPr>
            <p:spPr>
              <a:xfrm>
                <a:off x="2157807" y="888764"/>
                <a:ext cx="9884138" cy="1181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G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a connected planar simple graph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e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edges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vertices,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e</m:t>
                    </m:r>
                    <m: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≤3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−6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87CD8A0-8D4F-76E6-C689-3BAAF3E5D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807" y="888764"/>
                <a:ext cx="9884138" cy="1181263"/>
              </a:xfrm>
              <a:prstGeom prst="rect">
                <a:avLst/>
              </a:prstGeom>
              <a:blipFill>
                <a:blip r:embed="rId3"/>
                <a:stretch>
                  <a:fillRect l="-1295" r="-1234" b="-118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1A038C-C6B9-6E98-44E1-E4951D7BB242}"/>
                  </a:ext>
                </a:extLst>
              </p:cNvPr>
              <p:cNvSpPr/>
              <p:nvPr/>
            </p:nvSpPr>
            <p:spPr>
              <a:xfrm>
                <a:off x="2157807" y="2240958"/>
                <a:ext cx="9884138" cy="1181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i.e.,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G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a connected simple graph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e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edges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vertices,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e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  <m: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−6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non – planar.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1A038C-C6B9-6E98-44E1-E4951D7BB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807" y="2240958"/>
                <a:ext cx="9884138" cy="1181263"/>
              </a:xfrm>
              <a:prstGeom prst="rect">
                <a:avLst/>
              </a:prstGeom>
              <a:blipFill>
                <a:blip r:embed="rId4"/>
                <a:stretch>
                  <a:fillRect l="-1295" r="-1234" b="-12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68A815C-ADB9-F88E-4971-7A7755F86EEC}"/>
              </a:ext>
            </a:extLst>
          </p:cNvPr>
          <p:cNvSpPr/>
          <p:nvPr/>
        </p:nvSpPr>
        <p:spPr>
          <a:xfrm>
            <a:off x="272736" y="4029884"/>
            <a:ext cx="1337700" cy="6616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Remark</a:t>
            </a:r>
            <a:endParaRPr kumimoji="0" lang="en-US" sz="28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D6BE7F-0077-6E79-5500-634348C73379}"/>
                  </a:ext>
                </a:extLst>
              </p:cNvPr>
              <p:cNvSpPr/>
              <p:nvPr/>
            </p:nvSpPr>
            <p:spPr>
              <a:xfrm>
                <a:off x="272736" y="4691517"/>
                <a:ext cx="11310259" cy="1181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</a:rPr>
                  <a:t>For a connected simple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edges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≤3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that does not mean the graph is planar. 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D6BE7F-0077-6E79-5500-634348C73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36" y="4691517"/>
                <a:ext cx="11310259" cy="1181263"/>
              </a:xfrm>
              <a:prstGeom prst="rect">
                <a:avLst/>
              </a:prstGeom>
              <a:blipFill>
                <a:blip r:embed="rId5"/>
                <a:stretch>
                  <a:fillRect l="-1132" r="-1078" b="-12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3" grpId="0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36EB23F-4CBA-C9CF-22D8-CF6C62F46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0" y="4942291"/>
            <a:ext cx="11727441" cy="1469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0D70AB-0EA5-D0CE-3626-D5F2D9BA9F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0D70AB-0EA5-D0CE-3626-D5F2D9BA9F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282A06-F3F8-B190-47A7-7A5F4AEE87EF}"/>
                  </a:ext>
                </a:extLst>
              </p:cNvPr>
              <p:cNvSpPr/>
              <p:nvPr/>
            </p:nvSpPr>
            <p:spPr>
              <a:xfrm>
                <a:off x="1992574" y="842285"/>
                <a:ext cx="7055891" cy="676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( </a:t>
                </a:r>
                <a:r>
                  <a:rPr lang="en-IN" sz="2800" dirty="0" err="1">
                    <a:solidFill>
                      <a:srgbClr val="002060"/>
                    </a:solidFill>
                  </a:rPr>
                  <a:t>Kuratowski’s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First Graph )</a:t>
                </a: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planar</a:t>
                </a:r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?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282A06-F3F8-B190-47A7-7A5F4AEE8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574" y="842285"/>
                <a:ext cx="7055891" cy="676345"/>
              </a:xfrm>
              <a:prstGeom prst="rect">
                <a:avLst/>
              </a:prstGeom>
              <a:blipFill>
                <a:blip r:embed="rId4"/>
                <a:stretch>
                  <a:fillRect l="-1815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C1A13B-C7B4-4C93-D7A5-CDA08B31FFE4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49D0C4-8135-F78D-4F97-5B0C19628C2A}"/>
              </a:ext>
            </a:extLst>
          </p:cNvPr>
          <p:cNvSpPr/>
          <p:nvPr/>
        </p:nvSpPr>
        <p:spPr>
          <a:xfrm>
            <a:off x="187055" y="1566119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F8B896-EEE1-DC1A-0A22-CC51BF2F7838}"/>
                  </a:ext>
                </a:extLst>
              </p:cNvPr>
              <p:cNvSpPr/>
              <p:nvPr/>
            </p:nvSpPr>
            <p:spPr>
              <a:xfrm>
                <a:off x="1982941" y="1557910"/>
                <a:ext cx="10090244" cy="12355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Let us assume that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 is planar. Also,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is connected simple graph.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F8B896-EEE1-DC1A-0A22-CC51BF2F7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941" y="1557910"/>
                <a:ext cx="10090244" cy="1235585"/>
              </a:xfrm>
              <a:prstGeom prst="rect">
                <a:avLst/>
              </a:prstGeom>
              <a:blipFill>
                <a:blip r:embed="rId5"/>
                <a:stretch>
                  <a:fillRect l="-1208" r="-1208" b="-74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C37426-E412-3C9D-F3AE-CC7D2FC49E1C}"/>
                  </a:ext>
                </a:extLst>
              </p:cNvPr>
              <p:cNvSpPr/>
              <p:nvPr/>
            </p:nvSpPr>
            <p:spPr>
              <a:xfrm>
                <a:off x="1965278" y="2740315"/>
                <a:ext cx="9949218" cy="7143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the number of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n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and the number of edges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C37426-E412-3C9D-F3AE-CC7D2FC49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78" y="2740315"/>
                <a:ext cx="9949218" cy="714356"/>
              </a:xfrm>
              <a:prstGeom prst="rect">
                <a:avLst/>
              </a:prstGeom>
              <a:blipFill>
                <a:blip r:embed="rId6"/>
                <a:stretch>
                  <a:fillRect l="-1225" r="-1164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B9FA23-F571-C121-0C81-0CBBE845541D}"/>
              </a:ext>
            </a:extLst>
          </p:cNvPr>
          <p:cNvSpPr/>
          <p:nvPr/>
        </p:nvSpPr>
        <p:spPr>
          <a:xfrm>
            <a:off x="1334688" y="2879554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9DCF6-B798-2C6C-3887-BC77BCD0C389}"/>
                  </a:ext>
                </a:extLst>
              </p:cNvPr>
              <p:cNvSpPr/>
              <p:nvPr/>
            </p:nvSpPr>
            <p:spPr>
              <a:xfrm>
                <a:off x="1965278" y="3463945"/>
                <a:ext cx="2729550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IN" sz="2800" dirty="0">
                    <a:solidFill>
                      <a:srgbClr val="002060"/>
                    </a:solidFill>
                  </a:rPr>
                  <a:t>Now, </a:t>
                </a:r>
                <a14:m>
                  <m:oMath xmlns:m="http://schemas.openxmlformats.org/officeDocument/2006/math">
                    <m:r>
                      <a:rPr lang="en-IN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IN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− 6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9DCF6-B798-2C6C-3887-BC77BCD0C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78" y="3463945"/>
                <a:ext cx="2729550" cy="588950"/>
              </a:xfrm>
              <a:prstGeom prst="rect">
                <a:avLst/>
              </a:prstGeom>
              <a:blipFill>
                <a:blip r:embed="rId7"/>
                <a:stretch>
                  <a:fillRect l="-4464" b="-29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237641-4273-812B-4EC4-E48940B9DA7A}"/>
                  </a:ext>
                </a:extLst>
              </p:cNvPr>
              <p:cNvSpPr/>
              <p:nvPr/>
            </p:nvSpPr>
            <p:spPr>
              <a:xfrm>
                <a:off x="2297015" y="4208185"/>
                <a:ext cx="2156347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237641-4273-812B-4EC4-E48940B9D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015" y="4208185"/>
                <a:ext cx="2156347" cy="5889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25E4F6C-8B8B-B3A3-AE43-0E06A41FCB7B}"/>
                  </a:ext>
                </a:extLst>
              </p:cNvPr>
              <p:cNvSpPr/>
              <p:nvPr/>
            </p:nvSpPr>
            <p:spPr>
              <a:xfrm>
                <a:off x="2337957" y="4952425"/>
                <a:ext cx="873458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25E4F6C-8B8B-B3A3-AE43-0E06A41FC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957" y="4952425"/>
                <a:ext cx="873458" cy="58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4048C81-CF58-F1E2-F53B-213AD0E63230}"/>
                  </a:ext>
                </a:extLst>
              </p:cNvPr>
              <p:cNvSpPr/>
              <p:nvPr/>
            </p:nvSpPr>
            <p:spPr>
              <a:xfrm>
                <a:off x="3074938" y="4952425"/>
                <a:ext cx="1610437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&gt;15=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4048C81-CF58-F1E2-F53B-213AD0E63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938" y="4952425"/>
                <a:ext cx="1610437" cy="5889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C7CB4D-AA18-68DB-387A-25618A5ECCA2}"/>
                  </a:ext>
                </a:extLst>
              </p:cNvPr>
              <p:cNvSpPr/>
              <p:nvPr/>
            </p:nvSpPr>
            <p:spPr>
              <a:xfrm>
                <a:off x="1751108" y="5623024"/>
                <a:ext cx="2729550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≰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𝟑𝐧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C7CB4D-AA18-68DB-387A-25618A5EC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108" y="5623024"/>
                <a:ext cx="2729550" cy="5889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43DF32-1D1F-2475-CF27-3A1B189E8E26}"/>
                  </a:ext>
                </a:extLst>
              </p:cNvPr>
              <p:cNvSpPr/>
              <p:nvPr/>
            </p:nvSpPr>
            <p:spPr>
              <a:xfrm>
                <a:off x="7100315" y="3614532"/>
                <a:ext cx="4945574" cy="1116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Therefore, our assumption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 is planar is wrong.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43DF32-1D1F-2475-CF27-3A1B189E8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315" y="3614532"/>
                <a:ext cx="4945574" cy="1116955"/>
              </a:xfrm>
              <a:prstGeom prst="rect">
                <a:avLst/>
              </a:prstGeom>
              <a:blipFill>
                <a:blip r:embed="rId12"/>
                <a:stretch>
                  <a:fillRect l="-2589" r="-2466" b="-18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E0A0DCAA-F96A-547E-D3DA-BC8C7274DB45}"/>
              </a:ext>
            </a:extLst>
          </p:cNvPr>
          <p:cNvSpPr/>
          <p:nvPr/>
        </p:nvSpPr>
        <p:spPr>
          <a:xfrm>
            <a:off x="6477425" y="3758420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B11555-8A5E-6179-7587-D0431CD8284D}"/>
                  </a:ext>
                </a:extLst>
              </p:cNvPr>
              <p:cNvSpPr/>
              <p:nvPr/>
            </p:nvSpPr>
            <p:spPr>
              <a:xfrm>
                <a:off x="7072993" y="4822609"/>
                <a:ext cx="4841503" cy="5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Roboto Condensed"/>
                  </a:rPr>
                  <a:t> is non – planar.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B11555-8A5E-6179-7587-D0431CD82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993" y="4822609"/>
                <a:ext cx="4841503" cy="588950"/>
              </a:xfrm>
              <a:prstGeom prst="rect">
                <a:avLst/>
              </a:prstGeom>
              <a:blipFill>
                <a:blip r:embed="rId13"/>
                <a:stretch>
                  <a:fillRect l="-2519" b="-29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84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5" grpId="0" animBg="1"/>
      <p:bldP spid="6" grpId="0"/>
      <p:bldP spid="8" grpId="0"/>
      <p:bldP spid="9" grpId="0"/>
      <p:bldP spid="10" grpId="0"/>
      <p:bldP spid="11" grpId="0"/>
      <p:bldP spid="13" grpId="0"/>
      <p:bldP spid="16" grpId="0" animBg="1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6AEC-FD65-DE28-B2E4-B7A777A7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Results on Simple Planar Graph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DBD445-7A5F-8EED-FA9D-0CEA20171598}"/>
              </a:ext>
            </a:extLst>
          </p:cNvPr>
          <p:cNvSpPr/>
          <p:nvPr/>
        </p:nvSpPr>
        <p:spPr>
          <a:xfrm>
            <a:off x="272736" y="888764"/>
            <a:ext cx="1774427" cy="66163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uFill>
                  <a:solidFill>
                    <a:srgbClr val="7030A0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</a:t>
            </a:r>
            <a:r>
              <a:rPr lang="en-US" sz="3200" b="1" dirty="0">
                <a:solidFill>
                  <a:schemeClr val="bg1"/>
                </a:solidFill>
              </a:rPr>
              <a:t> :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87CD8A0-8D4F-76E6-C689-3BAAF3E5DAAA}"/>
                  </a:ext>
                </a:extLst>
              </p:cNvPr>
              <p:cNvSpPr/>
              <p:nvPr/>
            </p:nvSpPr>
            <p:spPr>
              <a:xfrm>
                <a:off x="2157807" y="888764"/>
                <a:ext cx="9884138" cy="1181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</a:rPr>
                  <a:t>If a connected planar simple graph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edges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 with </a:t>
                </a:r>
              </a:p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≥3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and no circuits of length three,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87CD8A0-8D4F-76E6-C689-3BAAF3E5D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807" y="888764"/>
                <a:ext cx="9884138" cy="1181263"/>
              </a:xfrm>
              <a:prstGeom prst="rect">
                <a:avLst/>
              </a:prstGeom>
              <a:blipFill>
                <a:blip r:embed="rId3"/>
                <a:stretch>
                  <a:fillRect l="-1295" b="-226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1A038C-C6B9-6E98-44E1-E4951D7BB242}"/>
                  </a:ext>
                </a:extLst>
              </p:cNvPr>
              <p:cNvSpPr/>
              <p:nvPr/>
            </p:nvSpPr>
            <p:spPr>
              <a:xfrm>
                <a:off x="2157807" y="2281902"/>
                <a:ext cx="9884138" cy="1853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i.e.,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G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be a connected simple graph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e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edges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vertices,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and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no circuits of length three.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e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&gt;2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kumimoji="0" lang="en-IN" sz="2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, then the graph is non – planar.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1A038C-C6B9-6E98-44E1-E4951D7BB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807" y="2281902"/>
                <a:ext cx="9884138" cy="1853370"/>
              </a:xfrm>
              <a:prstGeom prst="rect">
                <a:avLst/>
              </a:prstGeom>
              <a:blipFill>
                <a:blip r:embed="rId4"/>
                <a:stretch>
                  <a:fillRect l="-1295" r="-1234"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EA67A2C-C9CA-B4E1-4E4A-9CD6CB168B74}"/>
              </a:ext>
            </a:extLst>
          </p:cNvPr>
          <p:cNvSpPr/>
          <p:nvPr/>
        </p:nvSpPr>
        <p:spPr>
          <a:xfrm>
            <a:off x="272736" y="4029884"/>
            <a:ext cx="1337700" cy="6616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just">
              <a:lnSpc>
                <a:spcPct val="130000"/>
              </a:lnSpc>
              <a:spcBef>
                <a:spcPts val="1000"/>
              </a:spcBef>
              <a:buClr>
                <a:srgbClr val="B84742"/>
              </a:buClr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Remark</a:t>
            </a:r>
            <a:endParaRPr kumimoji="0" lang="en-US" sz="28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E3FE69C-B7C9-04E5-3357-9FBCC284AA2A}"/>
                  </a:ext>
                </a:extLst>
              </p:cNvPr>
              <p:cNvSpPr/>
              <p:nvPr/>
            </p:nvSpPr>
            <p:spPr>
              <a:xfrm>
                <a:off x="272736" y="4691517"/>
                <a:ext cx="11769209" cy="1181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</a:rPr>
                  <a:t>For a connected simple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edges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vertices,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no circuits of length three.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that does not mean the graph is planar. 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E3FE69C-B7C9-04E5-3357-9FBCC284A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36" y="4691517"/>
                <a:ext cx="11769209" cy="1181263"/>
              </a:xfrm>
              <a:prstGeom prst="rect">
                <a:avLst/>
              </a:prstGeom>
              <a:blipFill>
                <a:blip r:embed="rId5"/>
                <a:stretch>
                  <a:fillRect l="-1088" r="-1088" b="-12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8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3" grpId="0"/>
      <p:bldP spid="6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14E9B-2FCB-7943-D5A8-FA5B5F71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9" y="4862269"/>
            <a:ext cx="11795680" cy="159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0D70AB-0EA5-D0CE-3626-D5F2D9BA9F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0D70AB-0EA5-D0CE-3626-D5F2D9BA9F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282A06-F3F8-B190-47A7-7A5F4AEE87EF}"/>
                  </a:ext>
                </a:extLst>
              </p:cNvPr>
              <p:cNvSpPr/>
              <p:nvPr/>
            </p:nvSpPr>
            <p:spPr>
              <a:xfrm>
                <a:off x="1965280" y="800268"/>
                <a:ext cx="6714696" cy="676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3, 3</m:t>
                        </m:r>
                      </m:sub>
                    </m:sSub>
                  </m:oMath>
                </a14:m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( Kuratowski’s Second Graph ) planar</a:t>
                </a:r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?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282A06-F3F8-B190-47A7-7A5F4AEE8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80" y="800268"/>
                <a:ext cx="6714696" cy="676345"/>
              </a:xfrm>
              <a:prstGeom prst="rect">
                <a:avLst/>
              </a:prstGeom>
              <a:blipFill>
                <a:blip r:embed="rId4"/>
                <a:stretch>
                  <a:fillRect l="-1815" b="-162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C1A13B-C7B4-4C93-D7A5-CDA08B31FFE4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49D0C4-8135-F78D-4F97-5B0C19628C2A}"/>
              </a:ext>
            </a:extLst>
          </p:cNvPr>
          <p:cNvSpPr/>
          <p:nvPr/>
        </p:nvSpPr>
        <p:spPr>
          <a:xfrm>
            <a:off x="187055" y="1504663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B85F8D1-C4ED-DEB0-CE7B-D3270AAA2B26}"/>
                  </a:ext>
                </a:extLst>
              </p:cNvPr>
              <p:cNvSpPr/>
              <p:nvPr/>
            </p:nvSpPr>
            <p:spPr>
              <a:xfrm>
                <a:off x="1965279" y="1504663"/>
                <a:ext cx="6714697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Clearly,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3, 3</m:t>
                        </m:r>
                      </m:sub>
                    </m:sSub>
                  </m:oMath>
                </a14:m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simple and connected graph.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B85F8D1-C4ED-DEB0-CE7B-D3270AAA2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79" y="1504663"/>
                <a:ext cx="6714697" cy="711200"/>
              </a:xfrm>
              <a:prstGeom prst="rect">
                <a:avLst/>
              </a:prstGeom>
              <a:blipFill>
                <a:blip r:embed="rId5"/>
                <a:stretch>
                  <a:fillRect l="-1815" b="-11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A9A5F11-DAC8-1AAB-7C32-3F819487791D}"/>
                  </a:ext>
                </a:extLst>
              </p:cNvPr>
              <p:cNvSpPr/>
              <p:nvPr/>
            </p:nvSpPr>
            <p:spPr>
              <a:xfrm>
                <a:off x="1965279" y="2190467"/>
                <a:ext cx="8761862" cy="652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</a:rPr>
                  <a:t>Also, it is easy to see that,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3, 3</m:t>
                        </m:r>
                      </m:sub>
                    </m:sSub>
                  </m:oMath>
                </a14:m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has no circuits</a:t>
                </a:r>
                <a:r>
                  <a:rPr kumimoji="0" lang="en-IN" sz="28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of length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3.</m:t>
                    </m:r>
                  </m:oMath>
                </a14:m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A9A5F11-DAC8-1AAB-7C32-3F8194877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79" y="2190467"/>
                <a:ext cx="8761862" cy="652501"/>
              </a:xfrm>
              <a:prstGeom prst="rect">
                <a:avLst/>
              </a:prstGeom>
              <a:blipFill>
                <a:blip r:embed="rId6"/>
                <a:stretch>
                  <a:fillRect l="-1391" b="-205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213E93C-CA1F-07A0-788E-29D82B2A0A84}"/>
                  </a:ext>
                </a:extLst>
              </p:cNvPr>
              <p:cNvSpPr/>
              <p:nvPr/>
            </p:nvSpPr>
            <p:spPr>
              <a:xfrm>
                <a:off x="1951631" y="2794747"/>
                <a:ext cx="10031104" cy="1217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Now,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3, 3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, the number of vertices </a:t>
                </a: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n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and the number of edges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213E93C-CA1F-07A0-788E-29D82B2A0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631" y="2794747"/>
                <a:ext cx="10031104" cy="1217559"/>
              </a:xfrm>
              <a:prstGeom prst="rect">
                <a:avLst/>
              </a:prstGeom>
              <a:blipFill>
                <a:blip r:embed="rId7"/>
                <a:stretch>
                  <a:fillRect l="-1215" r="-1215" b="-10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Arrow: Right 82">
            <a:extLst>
              <a:ext uri="{FF2B5EF4-FFF2-40B4-BE49-F238E27FC236}">
                <a16:creationId xmlns:a16="http://schemas.microsoft.com/office/drawing/2014/main" id="{96D5E2FA-97D1-4A59-8741-80E7AAA68876}"/>
              </a:ext>
            </a:extLst>
          </p:cNvPr>
          <p:cNvSpPr/>
          <p:nvPr/>
        </p:nvSpPr>
        <p:spPr>
          <a:xfrm>
            <a:off x="1321039" y="2368561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41EBD51-B47C-8E36-8044-629CAB27CE72}"/>
                  </a:ext>
                </a:extLst>
              </p:cNvPr>
              <p:cNvSpPr/>
              <p:nvPr/>
            </p:nvSpPr>
            <p:spPr>
              <a:xfrm>
                <a:off x="1965279" y="4083038"/>
                <a:ext cx="4503760" cy="652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</a:rPr>
                  <a:t>Now,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−4=2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41EBD51-B47C-8E36-8044-629CAB27C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79" y="4083038"/>
                <a:ext cx="4503760" cy="652501"/>
              </a:xfrm>
              <a:prstGeom prst="rect">
                <a:avLst/>
              </a:prstGeom>
              <a:blipFill>
                <a:blip r:embed="rId8"/>
                <a:stretch>
                  <a:fillRect l="-2706" b="-17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6A8B41A9-33BC-5B0B-7E94-F5C44786B45E}"/>
              </a:ext>
            </a:extLst>
          </p:cNvPr>
          <p:cNvSpPr/>
          <p:nvPr/>
        </p:nvSpPr>
        <p:spPr>
          <a:xfrm>
            <a:off x="1321039" y="4229288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BD4A18-CCBD-BD2F-1410-ECC5BCAE679E}"/>
                  </a:ext>
                </a:extLst>
              </p:cNvPr>
              <p:cNvSpPr/>
              <p:nvPr/>
            </p:nvSpPr>
            <p:spPr>
              <a:xfrm>
                <a:off x="3814552" y="4700836"/>
                <a:ext cx="832512" cy="652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BD4A18-CCBD-BD2F-1410-ECC5BCAE6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552" y="4700836"/>
                <a:ext cx="832512" cy="6525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F50F20-78E4-4B85-626F-52A49F8CF004}"/>
                  </a:ext>
                </a:extLst>
              </p:cNvPr>
              <p:cNvSpPr/>
              <p:nvPr/>
            </p:nvSpPr>
            <p:spPr>
              <a:xfrm>
                <a:off x="4403679" y="4700836"/>
                <a:ext cx="1637730" cy="652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&lt;9=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F50F20-78E4-4B85-626F-52A49F8CF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679" y="4700836"/>
                <a:ext cx="1637730" cy="652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ADBB3D6-A082-A678-9935-996BA987E6A4}"/>
                  </a:ext>
                </a:extLst>
              </p:cNvPr>
              <p:cNvSpPr/>
              <p:nvPr/>
            </p:nvSpPr>
            <p:spPr>
              <a:xfrm>
                <a:off x="3204950" y="5303693"/>
                <a:ext cx="2424751" cy="652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≰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𝟐𝐧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ADBB3D6-A082-A678-9935-996BA987E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950" y="5303693"/>
                <a:ext cx="2424751" cy="6525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89BC4-7AD6-7469-7223-83AE6568F12D}"/>
                  </a:ext>
                </a:extLst>
              </p:cNvPr>
              <p:cNvSpPr/>
              <p:nvPr/>
            </p:nvSpPr>
            <p:spPr>
              <a:xfrm>
                <a:off x="1965279" y="5882577"/>
                <a:ext cx="5131557" cy="652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lang="en-IN" sz="2800" dirty="0">
                    <a:solidFill>
                      <a:srgbClr val="002060"/>
                    </a:solidFill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3,3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is non – planar graph.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89BC4-7AD6-7469-7223-83AE6568F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79" y="5882577"/>
                <a:ext cx="5131557" cy="652501"/>
              </a:xfrm>
              <a:prstGeom prst="rect">
                <a:avLst/>
              </a:prstGeom>
              <a:blipFill>
                <a:blip r:embed="rId12"/>
                <a:stretch>
                  <a:fillRect l="-2375" b="-205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A56AFAED-5978-C4FD-FB29-05F5C2BE1826}"/>
              </a:ext>
            </a:extLst>
          </p:cNvPr>
          <p:cNvSpPr/>
          <p:nvPr/>
        </p:nvSpPr>
        <p:spPr>
          <a:xfrm>
            <a:off x="1321039" y="6028828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1" grpId="0"/>
      <p:bldP spid="82" grpId="0"/>
      <p:bldP spid="83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– 4</a:t>
            </a:r>
            <a:br>
              <a:rPr lang="en-US" dirty="0"/>
            </a:br>
            <a:r>
              <a:rPr lang="en-US" dirty="0"/>
              <a:t>Introduction to </a:t>
            </a:r>
            <a:r>
              <a:rPr lang="en-IN" dirty="0"/>
              <a:t>Graph </a:t>
            </a:r>
            <a:r>
              <a:rPr lang="en-IN" dirty="0" err="1"/>
              <a:t>Coloring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34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9ACF19-07B8-6A03-954B-06858B7E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Four </a:t>
            </a:r>
            <a:r>
              <a:rPr lang="en-IN" dirty="0" err="1"/>
              <a:t>Color</a:t>
            </a:r>
            <a:r>
              <a:rPr lang="en-IN" dirty="0"/>
              <a:t> Conjecture/Theorem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1A3BB138-4FB4-681C-611A-2B923E157315}"/>
              </a:ext>
            </a:extLst>
          </p:cNvPr>
          <p:cNvSpPr txBox="1">
            <a:spLocks/>
          </p:cNvSpPr>
          <p:nvPr/>
        </p:nvSpPr>
        <p:spPr>
          <a:xfrm>
            <a:off x="114740" y="711200"/>
            <a:ext cx="8522823" cy="2365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dirty="0"/>
              <a:t>The first results about graph </a:t>
            </a:r>
            <a:r>
              <a:rPr lang="en-IN" dirty="0" err="1"/>
              <a:t>coloring</a:t>
            </a:r>
            <a:r>
              <a:rPr lang="en-IN" dirty="0"/>
              <a:t> deal almost exclusively with planar graphs in the form of map </a:t>
            </a:r>
            <a:r>
              <a:rPr lang="en-IN" dirty="0" err="1"/>
              <a:t>coloring</a:t>
            </a:r>
            <a:r>
              <a:rPr lang="en-IN" dirty="0"/>
              <a:t>. While trying to </a:t>
            </a:r>
            <a:r>
              <a:rPr lang="en-IN" dirty="0" err="1"/>
              <a:t>color</a:t>
            </a:r>
            <a:r>
              <a:rPr lang="en-IN" dirty="0"/>
              <a:t> a map of the counties of England.</a:t>
            </a:r>
          </a:p>
          <a:p>
            <a:pPr marL="0" indent="0">
              <a:lnSpc>
                <a:spcPct val="130000"/>
              </a:lnSpc>
              <a:buNone/>
            </a:pPr>
            <a:endParaRPr lang="en-IN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AB846B3-27A2-6295-DFEA-BA5254D50E06}"/>
              </a:ext>
            </a:extLst>
          </p:cNvPr>
          <p:cNvSpPr txBox="1">
            <a:spLocks/>
          </p:cNvSpPr>
          <p:nvPr/>
        </p:nvSpPr>
        <p:spPr>
          <a:xfrm>
            <a:off x="125364" y="3076914"/>
            <a:ext cx="8512199" cy="2365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b="1" dirty="0">
                <a:solidFill>
                  <a:srgbClr val="0070C0"/>
                </a:solidFill>
              </a:rPr>
              <a:t>Francis Guthrie</a:t>
            </a:r>
            <a:r>
              <a:rPr lang="en-IN" dirty="0"/>
              <a:t> postulated the </a:t>
            </a:r>
            <a:r>
              <a:rPr lang="en-IN" dirty="0">
                <a:solidFill>
                  <a:srgbClr val="FF0000"/>
                </a:solidFill>
              </a:rPr>
              <a:t>four </a:t>
            </a:r>
            <a:r>
              <a:rPr lang="en-IN" dirty="0" err="1">
                <a:solidFill>
                  <a:srgbClr val="FF0000"/>
                </a:solidFill>
              </a:rPr>
              <a:t>color</a:t>
            </a:r>
            <a:r>
              <a:rPr lang="en-IN" dirty="0">
                <a:solidFill>
                  <a:srgbClr val="FF0000"/>
                </a:solidFill>
              </a:rPr>
              <a:t> conjecture</a:t>
            </a:r>
            <a:r>
              <a:rPr lang="en-IN" dirty="0"/>
              <a:t>, noting that four </a:t>
            </a:r>
            <a:r>
              <a:rPr lang="en-IN" dirty="0" err="1"/>
              <a:t>colors</a:t>
            </a:r>
            <a:r>
              <a:rPr lang="en-IN" dirty="0"/>
              <a:t> were sufficient to </a:t>
            </a:r>
            <a:r>
              <a:rPr lang="en-IN" dirty="0" err="1"/>
              <a:t>color</a:t>
            </a:r>
            <a:r>
              <a:rPr lang="en-IN" dirty="0"/>
              <a:t> the map so that no regions sharing a common border received the same </a:t>
            </a:r>
            <a:r>
              <a:rPr lang="en-IN" dirty="0" err="1"/>
              <a:t>color</a:t>
            </a:r>
            <a:r>
              <a:rPr lang="en-IN" dirty="0"/>
              <a:t>.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EADD5A-6286-D5C2-913B-01D9F771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135" y="933478"/>
            <a:ext cx="2686929" cy="4286872"/>
          </a:xfrm>
          <a:prstGeom prst="rect">
            <a:avLst/>
          </a:prstGeom>
          <a:ln>
            <a:solidFill>
              <a:srgbClr val="0E47A1"/>
            </a:solidFill>
          </a:ln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CD6CADE9-01F2-8418-A69C-EFA6A3F59339}"/>
              </a:ext>
            </a:extLst>
          </p:cNvPr>
          <p:cNvSpPr txBox="1">
            <a:spLocks/>
          </p:cNvSpPr>
          <p:nvPr/>
        </p:nvSpPr>
        <p:spPr>
          <a:xfrm>
            <a:off x="409064" y="5442628"/>
            <a:ext cx="8131126" cy="536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i.e., </a:t>
            </a:r>
            <a:r>
              <a:rPr lang="en-IN" b="1" i="1" dirty="0">
                <a:solidFill>
                  <a:srgbClr val="005E6A"/>
                </a:solidFill>
              </a:rPr>
              <a:t>any planar graph can be </a:t>
            </a:r>
            <a:r>
              <a:rPr lang="en-IN" b="1" i="1" dirty="0" err="1">
                <a:solidFill>
                  <a:srgbClr val="005E6A"/>
                </a:solidFill>
              </a:rPr>
              <a:t>colored</a:t>
            </a:r>
            <a:r>
              <a:rPr lang="en-IN" b="1" i="1" dirty="0">
                <a:solidFill>
                  <a:srgbClr val="005E6A"/>
                </a:solidFill>
              </a:rPr>
              <a:t> using four </a:t>
            </a:r>
            <a:r>
              <a:rPr lang="en-IN" b="1" i="1" dirty="0" err="1">
                <a:solidFill>
                  <a:srgbClr val="005E6A"/>
                </a:solidFill>
              </a:rPr>
              <a:t>colors</a:t>
            </a:r>
            <a:r>
              <a:rPr lang="en-IN" b="1" i="1" dirty="0">
                <a:solidFill>
                  <a:srgbClr val="005E6A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F9B98D-82E7-CC53-57A2-AC9307E78B85}"/>
              </a:ext>
            </a:extLst>
          </p:cNvPr>
          <p:cNvSpPr txBox="1"/>
          <p:nvPr/>
        </p:nvSpPr>
        <p:spPr>
          <a:xfrm>
            <a:off x="9885892" y="5319516"/>
            <a:ext cx="1494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280930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87F6C-3431-860F-A409-1ED407D8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Königsberg Bridge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4934793D-008B-0AAB-CE37-B6F662C1D2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0" y="750784"/>
                <a:ext cx="12077319" cy="1787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lnSpc>
                    <a:spcPct val="130000"/>
                  </a:lnSpc>
                </a:pPr>
                <a:r>
                  <a:rPr lang="en-IN" dirty="0"/>
                  <a:t>Euler drew a graph like below figures for the problem in which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dirty="0"/>
                  <a:t> represent the two river banks,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IN" dirty="0"/>
                  <a:t> the two islands, the edges joining them represent the seven bridges.</a:t>
                </a: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4934793D-008B-0AAB-CE37-B6F662C1D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0" y="750784"/>
                <a:ext cx="12077319" cy="1787699"/>
              </a:xfrm>
              <a:prstGeom prst="rect">
                <a:avLst/>
              </a:prstGeom>
              <a:blipFill>
                <a:blip r:embed="rId2"/>
                <a:stretch>
                  <a:fillRect l="-959" r="-1010" b="-51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8B6B722-82AA-4075-0A1E-FBA091C2AB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CC00"/>
              </a:clrFrom>
              <a:clrTo>
                <a:srgbClr val="00CC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9230" y="2578066"/>
            <a:ext cx="3017433" cy="20195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F98A530-6E4E-C878-2B91-7594F588423A}"/>
              </a:ext>
            </a:extLst>
          </p:cNvPr>
          <p:cNvSpPr txBox="1"/>
          <p:nvPr/>
        </p:nvSpPr>
        <p:spPr>
          <a:xfrm>
            <a:off x="6976280" y="4652202"/>
            <a:ext cx="5215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</a:t>
            </a:r>
            <a:r>
              <a:rPr lang="en-IN" sz="1000" dirty="0">
                <a:hlinkClick r:id="rId4"/>
              </a:rPr>
              <a:t>https://soulofmathematics.com/index.php/seven-bridges-of-konigsberg/</a:t>
            </a:r>
            <a:r>
              <a:rPr lang="en-IN" sz="1000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FE2AC9-BA30-5D45-9E47-D43ED59DF7B6}"/>
              </a:ext>
            </a:extLst>
          </p:cNvPr>
          <p:cNvSpPr txBox="1"/>
          <p:nvPr/>
        </p:nvSpPr>
        <p:spPr>
          <a:xfrm>
            <a:off x="990426" y="4652202"/>
            <a:ext cx="39804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</a:t>
            </a:r>
            <a:r>
              <a:rPr lang="en-IN" sz="1000" dirty="0">
                <a:hlinkClick r:id="rId5"/>
              </a:rPr>
              <a:t>https://mathweb.ucsd.edu/~fan/152/class/konig.htm</a:t>
            </a:r>
            <a:r>
              <a:rPr lang="en-IN" sz="1000" dirty="0"/>
              <a:t>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28C2F36-6576-5AB0-5FCA-BBDD2D55A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800" y="2130362"/>
            <a:ext cx="2716874" cy="2346391"/>
          </a:xfrm>
          <a:prstGeom prst="rect">
            <a:avLst/>
          </a:prstGeom>
        </p:spPr>
      </p:pic>
      <p:sp>
        <p:nvSpPr>
          <p:cNvPr id="39" name="Content Placeholder 12">
            <a:extLst>
              <a:ext uri="{FF2B5EF4-FFF2-40B4-BE49-F238E27FC236}">
                <a16:creationId xmlns:a16="http://schemas.microsoft.com/office/drawing/2014/main" id="{75EC9BF2-4341-AFA7-4425-586E0EE81A6A}"/>
              </a:ext>
            </a:extLst>
          </p:cNvPr>
          <p:cNvSpPr txBox="1">
            <a:spLocks/>
          </p:cNvSpPr>
          <p:nvPr/>
        </p:nvSpPr>
        <p:spPr>
          <a:xfrm>
            <a:off x="114680" y="4963287"/>
            <a:ext cx="11952214" cy="1625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</a:pPr>
            <a:r>
              <a:rPr lang="en-IN" dirty="0"/>
              <a:t>It is clear that the problem of walking each of the seven bridges exactly once and returning to the starting point is equivalent to finding a circuit in graph that traverses each of the edge exactly once.</a:t>
            </a:r>
          </a:p>
        </p:txBody>
      </p:sp>
    </p:spTree>
    <p:extLst>
      <p:ext uri="{BB962C8B-B14F-4D97-AF65-F5344CB8AC3E}">
        <p14:creationId xmlns:p14="http://schemas.microsoft.com/office/powerpoint/2010/main" val="34616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  <p:bldP spid="31" grpId="0"/>
      <p:bldP spid="3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39162-1CD9-DB40-D574-6AA9C3EB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Four </a:t>
            </a:r>
            <a:r>
              <a:rPr lang="en-IN" dirty="0" err="1"/>
              <a:t>Color</a:t>
            </a:r>
            <a:r>
              <a:rPr lang="en-IN" dirty="0"/>
              <a:t> Conjecture/Theorem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29EF931F-D248-EA28-4A83-1F7D0F20DC4A}"/>
              </a:ext>
            </a:extLst>
          </p:cNvPr>
          <p:cNvSpPr txBox="1">
            <a:spLocks/>
          </p:cNvSpPr>
          <p:nvPr/>
        </p:nvSpPr>
        <p:spPr>
          <a:xfrm>
            <a:off x="174617" y="2004442"/>
            <a:ext cx="7686491" cy="1682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dirty="0"/>
              <a:t>At the time, Guthrie's brother, Frederick, was a student of </a:t>
            </a:r>
            <a:r>
              <a:rPr lang="en-IN" b="1" dirty="0">
                <a:solidFill>
                  <a:srgbClr val="0070C0"/>
                </a:solidFill>
              </a:rPr>
              <a:t>Augustus De Morgan</a:t>
            </a:r>
            <a:r>
              <a:rPr lang="en-IN" dirty="0"/>
              <a:t> at University College London.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C5E97-A629-38EC-773A-23287D11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736" y="1378383"/>
            <a:ext cx="3626419" cy="4478628"/>
          </a:xfrm>
          <a:prstGeom prst="rect">
            <a:avLst/>
          </a:prstGeom>
          <a:ln>
            <a:solidFill>
              <a:srgbClr val="0E47A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90973-DAD4-9814-4BA2-4BBDC67CCB00}"/>
              </a:ext>
            </a:extLst>
          </p:cNvPr>
          <p:cNvSpPr txBox="1"/>
          <p:nvPr/>
        </p:nvSpPr>
        <p:spPr>
          <a:xfrm>
            <a:off x="9463861" y="5980697"/>
            <a:ext cx="1494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Wikipedia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F8765B19-DCD8-9F22-6B91-BC3825B3D884}"/>
              </a:ext>
            </a:extLst>
          </p:cNvPr>
          <p:cNvSpPr txBox="1">
            <a:spLocks/>
          </p:cNvSpPr>
          <p:nvPr/>
        </p:nvSpPr>
        <p:spPr>
          <a:xfrm>
            <a:off x="174618" y="4012442"/>
            <a:ext cx="7686491" cy="1187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dirty="0"/>
              <a:t>Francis inquired with Frederick regarding it, who then took it to De Morgan.</a:t>
            </a:r>
          </a:p>
        </p:txBody>
      </p:sp>
    </p:spTree>
    <p:extLst>
      <p:ext uri="{BB962C8B-B14F-4D97-AF65-F5344CB8AC3E}">
        <p14:creationId xmlns:p14="http://schemas.microsoft.com/office/powerpoint/2010/main" val="57502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39162-1CD9-DB40-D574-6AA9C3EB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Four </a:t>
            </a:r>
            <a:r>
              <a:rPr lang="en-IN" dirty="0" err="1"/>
              <a:t>Color</a:t>
            </a:r>
            <a:r>
              <a:rPr lang="en-IN" dirty="0"/>
              <a:t> Conjecture/Theorem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652D2B57-C6E9-B60C-DAAF-92B1207357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215" y="2567745"/>
                <a:ext cx="7242662" cy="1722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dirty="0"/>
                  <a:t>It seems to have been mentioned for the first time in writing in an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1852</m:t>
                    </m:r>
                  </m:oMath>
                </a14:m>
                <a:r>
                  <a:rPr lang="en-IN" dirty="0"/>
                  <a:t> letter from Augustus De Morgan to W.R. Hamilton. </a:t>
                </a: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652D2B57-C6E9-B60C-DAAF-92B120735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5" y="2567745"/>
                <a:ext cx="7242662" cy="1722509"/>
              </a:xfrm>
              <a:prstGeom prst="rect">
                <a:avLst/>
              </a:prstGeom>
              <a:blipFill>
                <a:blip r:embed="rId2"/>
                <a:stretch>
                  <a:fillRect l="-1599" r="-1684" b="-88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7CD4F3C-E179-4782-564E-6A974560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569" y="925925"/>
            <a:ext cx="4228216" cy="4555903"/>
          </a:xfrm>
          <a:prstGeom prst="rect">
            <a:avLst/>
          </a:prstGeom>
          <a:ln>
            <a:solidFill>
              <a:srgbClr val="0E47A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BC32E6-1512-7E96-185D-34BD19FA46AB}"/>
              </a:ext>
            </a:extLst>
          </p:cNvPr>
          <p:cNvSpPr txBox="1"/>
          <p:nvPr/>
        </p:nvSpPr>
        <p:spPr>
          <a:xfrm>
            <a:off x="9174462" y="6244687"/>
            <a:ext cx="1494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Wikipedia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12E58-0175-FBDE-26C3-DCEF7A053BD0}"/>
              </a:ext>
            </a:extLst>
          </p:cNvPr>
          <p:cNvSpPr txBox="1"/>
          <p:nvPr/>
        </p:nvSpPr>
        <p:spPr>
          <a:xfrm>
            <a:off x="8437536" y="5540092"/>
            <a:ext cx="2968282" cy="646331"/>
          </a:xfrm>
          <a:prstGeom prst="rect">
            <a:avLst/>
          </a:prstGeom>
          <a:noFill/>
          <a:ln>
            <a:solidFill>
              <a:srgbClr val="0E47A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i="1" dirty="0">
                <a:solidFill>
                  <a:srgbClr val="002060"/>
                </a:solidFill>
              </a:rPr>
              <a:t>Letter of De Morgan to William Rowan Hamilton, 23 Oct. 1852</a:t>
            </a:r>
          </a:p>
        </p:txBody>
      </p:sp>
    </p:spTree>
    <p:extLst>
      <p:ext uri="{BB962C8B-B14F-4D97-AF65-F5344CB8AC3E}">
        <p14:creationId xmlns:p14="http://schemas.microsoft.com/office/powerpoint/2010/main" val="251665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6312E7-1CA2-D297-5503-C9F701EE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Four </a:t>
            </a:r>
            <a:r>
              <a:rPr lang="en-IN" dirty="0" err="1"/>
              <a:t>Color</a:t>
            </a:r>
            <a:r>
              <a:rPr lang="en-IN" dirty="0"/>
              <a:t> Conjecture/Theorem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1C0413D5-D26B-24D4-C7B4-74C12A46C4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127" y="1350349"/>
                <a:ext cx="7763167" cy="16943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dirty="0"/>
                  <a:t>The proof of ‘four </a:t>
                </a:r>
                <a:r>
                  <a:rPr lang="en-IN" dirty="0" err="1"/>
                  <a:t>color</a:t>
                </a:r>
                <a:r>
                  <a:rPr lang="en-IN" dirty="0"/>
                  <a:t> conjecture’ was given </a:t>
                </a:r>
                <a:r>
                  <a:rPr lang="en-IN" b="1" dirty="0">
                    <a:solidFill>
                      <a:srgbClr val="0070C0"/>
                    </a:solidFill>
                  </a:rPr>
                  <a:t>Sir Alfred Bray Kempe </a:t>
                </a:r>
                <a:r>
                  <a:rPr lang="en-IN" dirty="0"/>
                  <a:t>in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1879</m:t>
                    </m:r>
                  </m:oMath>
                </a14:m>
                <a:r>
                  <a:rPr lang="en-IN" dirty="0"/>
                  <a:t> and it stood for more than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IN" dirty="0"/>
                  <a:t> years.  </a:t>
                </a:r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1C0413D5-D26B-24D4-C7B4-74C12A46C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7" y="1350349"/>
                <a:ext cx="7763167" cy="1694373"/>
              </a:xfrm>
              <a:prstGeom prst="rect">
                <a:avLst/>
              </a:prstGeom>
              <a:blipFill>
                <a:blip r:embed="rId2"/>
                <a:stretch>
                  <a:fillRect l="-1493" r="-1571" b="-111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8A2EDF9B-7BD5-B674-B157-DA75BFB64296}"/>
              </a:ext>
            </a:extLst>
          </p:cNvPr>
          <p:cNvSpPr txBox="1">
            <a:spLocks/>
          </p:cNvSpPr>
          <p:nvPr/>
        </p:nvSpPr>
        <p:spPr>
          <a:xfrm>
            <a:off x="132127" y="3312794"/>
            <a:ext cx="7763167" cy="1694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  <a:tabLst>
                <a:tab pos="365125" algn="l"/>
              </a:tabLst>
            </a:pPr>
            <a:r>
              <a:rPr lang="en-IN" dirty="0"/>
              <a:t>For his accomplishment Kempe was elected a fellow of the Royal Society and later president of the </a:t>
            </a:r>
            <a:r>
              <a:rPr lang="en-IN" dirty="0">
                <a:solidFill>
                  <a:srgbClr val="FF0000"/>
                </a:solidFill>
              </a:rPr>
              <a:t>London Mathematical Society</a:t>
            </a:r>
            <a:r>
              <a:rPr lang="en-IN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124CF-391E-A263-FA05-6A8E2FB2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290" y="968209"/>
            <a:ext cx="3870834" cy="4293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5E07D2-34A0-39EC-28E4-3C1570C3DDFB}"/>
              </a:ext>
            </a:extLst>
          </p:cNvPr>
          <p:cNvSpPr txBox="1"/>
          <p:nvPr/>
        </p:nvSpPr>
        <p:spPr>
          <a:xfrm>
            <a:off x="9366492" y="5395214"/>
            <a:ext cx="1494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409760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6312E7-1CA2-D297-5503-C9F701EE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Four </a:t>
            </a:r>
            <a:r>
              <a:rPr lang="en-IN" dirty="0" err="1"/>
              <a:t>Color</a:t>
            </a:r>
            <a:r>
              <a:rPr lang="en-IN" dirty="0"/>
              <a:t> Conjecture/Theorem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1C0413D5-D26B-24D4-C7B4-74C12A46C4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127" y="1254816"/>
                <a:ext cx="7763167" cy="12263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dirty="0"/>
                  <a:t>In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1890</m:t>
                    </m:r>
                  </m:oMath>
                </a14:m>
                <a:r>
                  <a:rPr lang="en-IN" dirty="0"/>
                  <a:t>, </a:t>
                </a:r>
                <a:r>
                  <a:rPr lang="en-IN" b="1" dirty="0">
                    <a:solidFill>
                      <a:srgbClr val="0070C0"/>
                    </a:solidFill>
                  </a:rPr>
                  <a:t>Percy John </a:t>
                </a:r>
                <a:r>
                  <a:rPr lang="en-IN" b="1" dirty="0" err="1">
                    <a:solidFill>
                      <a:srgbClr val="0070C0"/>
                    </a:solidFill>
                  </a:rPr>
                  <a:t>Heawood</a:t>
                </a:r>
                <a:r>
                  <a:rPr lang="en-IN" dirty="0"/>
                  <a:t> pointed out that Kempe's argument was wrong. </a:t>
                </a:r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1C0413D5-D26B-24D4-C7B4-74C12A46C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7" y="1254816"/>
                <a:ext cx="7763167" cy="1226351"/>
              </a:xfrm>
              <a:prstGeom prst="rect">
                <a:avLst/>
              </a:prstGeom>
              <a:blipFill>
                <a:blip r:embed="rId2"/>
                <a:stretch>
                  <a:fillRect l="-1493" r="-1571" b="-79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7A75BF0-EFBD-4D59-3BC8-5A197D34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170" y="968209"/>
            <a:ext cx="3497896" cy="4261073"/>
          </a:xfrm>
          <a:prstGeom prst="rect">
            <a:avLst/>
          </a:prstGeom>
          <a:ln>
            <a:solidFill>
              <a:srgbClr val="0E47A1"/>
            </a:solidFill>
          </a:ln>
        </p:spPr>
      </p:pic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4B6553E6-FE68-8D97-4180-BF73CEFD8E2C}"/>
              </a:ext>
            </a:extLst>
          </p:cNvPr>
          <p:cNvSpPr txBox="1">
            <a:spLocks/>
          </p:cNvSpPr>
          <p:nvPr/>
        </p:nvSpPr>
        <p:spPr>
          <a:xfrm>
            <a:off x="132126" y="2738175"/>
            <a:ext cx="7763167" cy="2401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dirty="0"/>
              <a:t>However, in that paper he proved the </a:t>
            </a:r>
            <a:r>
              <a:rPr lang="en-IN" dirty="0">
                <a:solidFill>
                  <a:srgbClr val="FF0000"/>
                </a:solidFill>
              </a:rPr>
              <a:t>five </a:t>
            </a:r>
            <a:r>
              <a:rPr lang="en-IN" dirty="0" err="1">
                <a:solidFill>
                  <a:srgbClr val="FF0000"/>
                </a:solidFill>
              </a:rPr>
              <a:t>color</a:t>
            </a:r>
            <a:r>
              <a:rPr lang="en-IN" dirty="0">
                <a:solidFill>
                  <a:srgbClr val="FF0000"/>
                </a:solidFill>
              </a:rPr>
              <a:t> theorem</a:t>
            </a:r>
            <a:r>
              <a:rPr lang="en-IN" dirty="0"/>
              <a:t>, saying that every planar map can be </a:t>
            </a:r>
            <a:r>
              <a:rPr lang="en-IN" dirty="0" err="1"/>
              <a:t>colored</a:t>
            </a:r>
            <a:r>
              <a:rPr lang="en-IN" dirty="0"/>
              <a:t> with no more than five </a:t>
            </a:r>
            <a:r>
              <a:rPr lang="en-IN" dirty="0" err="1"/>
              <a:t>colors</a:t>
            </a:r>
            <a:r>
              <a:rPr lang="en-IN" dirty="0"/>
              <a:t>, using ideas of Kempe.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56924-8AE7-84B3-8AE4-E7BBC89181D8}"/>
              </a:ext>
            </a:extLst>
          </p:cNvPr>
          <p:cNvSpPr txBox="1"/>
          <p:nvPr/>
        </p:nvSpPr>
        <p:spPr>
          <a:xfrm>
            <a:off x="9362903" y="5335883"/>
            <a:ext cx="1494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5775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6312E7-1CA2-D297-5503-C9F701EE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Four </a:t>
            </a:r>
            <a:r>
              <a:rPr lang="en-IN" dirty="0" err="1"/>
              <a:t>Color</a:t>
            </a:r>
            <a:r>
              <a:rPr lang="en-IN" dirty="0"/>
              <a:t> Conjecture/Theorem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1C0413D5-D26B-24D4-C7B4-74C12A46C4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80" y="711201"/>
                <a:ext cx="11836960" cy="12263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dirty="0"/>
                  <a:t>The four </a:t>
                </a:r>
                <a:r>
                  <a:rPr lang="en-IN" dirty="0" err="1"/>
                  <a:t>color</a:t>
                </a:r>
                <a:r>
                  <a:rPr lang="en-IN" dirty="0"/>
                  <a:t> theorem was finally proved in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1976</m:t>
                    </m:r>
                  </m:oMath>
                </a14:m>
                <a:r>
                  <a:rPr lang="en-IN" dirty="0"/>
                  <a:t> by </a:t>
                </a:r>
                <a:r>
                  <a:rPr lang="en-IN" b="1" dirty="0">
                    <a:solidFill>
                      <a:srgbClr val="0070C0"/>
                    </a:solidFill>
                  </a:rPr>
                  <a:t>Kenneth Appel</a:t>
                </a:r>
                <a:r>
                  <a:rPr lang="en-IN" dirty="0"/>
                  <a:t> and </a:t>
                </a:r>
                <a:r>
                  <a:rPr lang="en-IN" b="1" dirty="0">
                    <a:solidFill>
                      <a:srgbClr val="0070C0"/>
                    </a:solidFill>
                  </a:rPr>
                  <a:t>Wolfgang Haken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1C0413D5-D26B-24D4-C7B4-74C12A46C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0" y="711201"/>
                <a:ext cx="11836960" cy="1226351"/>
              </a:xfrm>
              <a:prstGeom prst="rect">
                <a:avLst/>
              </a:prstGeom>
              <a:blipFill>
                <a:blip r:embed="rId2"/>
                <a:stretch>
                  <a:fillRect l="-978" r="-1030" b="-79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A34F14F-6134-D376-2938-76BFD1548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5" t="3432" r="4882" b="2136"/>
          <a:stretch/>
        </p:blipFill>
        <p:spPr>
          <a:xfrm>
            <a:off x="7090116" y="1937552"/>
            <a:ext cx="2837571" cy="3674081"/>
          </a:xfrm>
          <a:prstGeom prst="rect">
            <a:avLst/>
          </a:prstGeom>
          <a:ln>
            <a:solidFill>
              <a:srgbClr val="0E47A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25AD8A-9624-0266-2197-D5D34AB468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5158"/>
          <a:stretch/>
        </p:blipFill>
        <p:spPr>
          <a:xfrm>
            <a:off x="1997878" y="1964536"/>
            <a:ext cx="2954368" cy="3615017"/>
          </a:xfrm>
          <a:prstGeom prst="rect">
            <a:avLst/>
          </a:prstGeom>
          <a:ln>
            <a:solidFill>
              <a:srgbClr val="0E47A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5CB68B-5141-DF2B-3555-8C5375E8917D}"/>
              </a:ext>
            </a:extLst>
          </p:cNvPr>
          <p:cNvSpPr txBox="1"/>
          <p:nvPr/>
        </p:nvSpPr>
        <p:spPr>
          <a:xfrm>
            <a:off x="2439538" y="5676467"/>
            <a:ext cx="2071048" cy="461665"/>
          </a:xfrm>
          <a:prstGeom prst="rect">
            <a:avLst/>
          </a:prstGeom>
          <a:noFill/>
          <a:ln>
            <a:solidFill>
              <a:srgbClr val="0E47A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 i="1" dirty="0">
                <a:solidFill>
                  <a:srgbClr val="002060"/>
                </a:solidFill>
              </a:rPr>
              <a:t>Kenneth Appel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7B32C5-5E40-6695-CE9A-453B97515C17}"/>
              </a:ext>
            </a:extLst>
          </p:cNvPr>
          <p:cNvSpPr txBox="1"/>
          <p:nvPr/>
        </p:nvSpPr>
        <p:spPr>
          <a:xfrm>
            <a:off x="7458761" y="5670988"/>
            <a:ext cx="2341463" cy="461665"/>
          </a:xfrm>
          <a:prstGeom prst="rect">
            <a:avLst/>
          </a:prstGeom>
          <a:noFill/>
          <a:ln>
            <a:solidFill>
              <a:srgbClr val="0E47A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 i="1" dirty="0">
                <a:solidFill>
                  <a:srgbClr val="002060"/>
                </a:solidFill>
              </a:rPr>
              <a:t>Wolfgang Haken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11B1D-DD22-7148-E277-46B576E3EB6D}"/>
              </a:ext>
            </a:extLst>
          </p:cNvPr>
          <p:cNvSpPr txBox="1"/>
          <p:nvPr/>
        </p:nvSpPr>
        <p:spPr>
          <a:xfrm>
            <a:off x="2719753" y="6285135"/>
            <a:ext cx="67524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Wikipedia and https://archon.library.illinois.edu/archives/index.php?p=digitallibrary/digitalcontent&amp;id=11808</a:t>
            </a:r>
          </a:p>
        </p:txBody>
      </p:sp>
    </p:spTree>
    <p:extLst>
      <p:ext uri="{BB962C8B-B14F-4D97-AF65-F5344CB8AC3E}">
        <p14:creationId xmlns:p14="http://schemas.microsoft.com/office/powerpoint/2010/main" val="33557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6312E7-1CA2-D297-5503-C9F701EE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Four </a:t>
            </a:r>
            <a:r>
              <a:rPr lang="en-IN" dirty="0" err="1"/>
              <a:t>Color</a:t>
            </a:r>
            <a:r>
              <a:rPr lang="en-IN" dirty="0"/>
              <a:t> Conjecture/Theorem</a:t>
            </a:r>
          </a:p>
        </p:txBody>
      </p:sp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4B6553E6-FE68-8D97-4180-BF73CEFD8E2C}"/>
              </a:ext>
            </a:extLst>
          </p:cNvPr>
          <p:cNvSpPr txBox="1">
            <a:spLocks/>
          </p:cNvSpPr>
          <p:nvPr/>
        </p:nvSpPr>
        <p:spPr>
          <a:xfrm>
            <a:off x="160263" y="768946"/>
            <a:ext cx="7281546" cy="222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dirty="0"/>
              <a:t>This proof used over a thousand cases, for which it required computer assistance: no human was able to verify the correctness of the proof.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1D23917B-D356-B8B2-1D76-D211F554BB3C}"/>
              </a:ext>
            </a:extLst>
          </p:cNvPr>
          <p:cNvSpPr txBox="1">
            <a:spLocks/>
          </p:cNvSpPr>
          <p:nvPr/>
        </p:nvSpPr>
        <p:spPr>
          <a:xfrm>
            <a:off x="160263" y="3054163"/>
            <a:ext cx="7281546" cy="3445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dirty="0"/>
              <a:t>Nevertheless, the proof was the start of a change in mathematicians' attitudes toward computers — which they had largely disdained as a tool for engineers rather than for theoreticians — leading to the creation of what is sometimes called experimental mathematics.</a:t>
            </a:r>
          </a:p>
          <a:p>
            <a:pPr>
              <a:lnSpc>
                <a:spcPct val="130000"/>
              </a:lnSpc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3FBA9-CFD4-C7AF-EA0B-BAC3C3E8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08" y="990523"/>
            <a:ext cx="3380083" cy="4107108"/>
          </a:xfrm>
          <a:prstGeom prst="rect">
            <a:avLst/>
          </a:prstGeom>
          <a:ln>
            <a:solidFill>
              <a:srgbClr val="0E47A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0CABE4-8B44-0231-7DB1-55DD77FC1EF2}"/>
              </a:ext>
            </a:extLst>
          </p:cNvPr>
          <p:cNvSpPr txBox="1"/>
          <p:nvPr/>
        </p:nvSpPr>
        <p:spPr>
          <a:xfrm>
            <a:off x="8808460" y="5185914"/>
            <a:ext cx="2419577" cy="646331"/>
          </a:xfrm>
          <a:prstGeom prst="rect">
            <a:avLst/>
          </a:prstGeom>
          <a:noFill/>
          <a:ln>
            <a:solidFill>
              <a:srgbClr val="0E47A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i="1" dirty="0">
                <a:solidFill>
                  <a:srgbClr val="002060"/>
                </a:solidFill>
              </a:rPr>
              <a:t>Wolfgang Haken (seated) and Kenneth Appel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75A1B-7207-70D9-92CD-620983542CCF}"/>
              </a:ext>
            </a:extLst>
          </p:cNvPr>
          <p:cNvSpPr txBox="1"/>
          <p:nvPr/>
        </p:nvSpPr>
        <p:spPr>
          <a:xfrm>
            <a:off x="8651697" y="5943505"/>
            <a:ext cx="2077196" cy="56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https://celebratio.org/media/cunit/None_cunit_fig11_1hzgxEo.jpg </a:t>
            </a:r>
          </a:p>
        </p:txBody>
      </p:sp>
    </p:spTree>
    <p:extLst>
      <p:ext uri="{BB962C8B-B14F-4D97-AF65-F5344CB8AC3E}">
        <p14:creationId xmlns:p14="http://schemas.microsoft.com/office/powerpoint/2010/main" val="179555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8D11B9-7F5D-EDB8-F327-898BB94F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Vertex </a:t>
            </a:r>
            <a:r>
              <a:rPr lang="en-IN" dirty="0" err="1"/>
              <a:t>Coloring</a:t>
            </a:r>
            <a:endParaRPr lang="en-IN" dirty="0"/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0895D2BE-3AF8-6E3B-2BEE-9230F602281A}"/>
              </a:ext>
            </a:extLst>
          </p:cNvPr>
          <p:cNvSpPr txBox="1">
            <a:spLocks/>
          </p:cNvSpPr>
          <p:nvPr/>
        </p:nvSpPr>
        <p:spPr>
          <a:xfrm>
            <a:off x="128808" y="759327"/>
            <a:ext cx="11838132" cy="1871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dirty="0"/>
              <a:t>A </a:t>
            </a:r>
            <a:r>
              <a:rPr lang="en-IN" b="1" dirty="0" err="1">
                <a:solidFill>
                  <a:schemeClr val="accent6">
                    <a:lumMod val="75000"/>
                  </a:schemeClr>
                </a:solidFill>
              </a:rPr>
              <a:t>coloring</a:t>
            </a:r>
            <a:r>
              <a:rPr lang="en-IN" dirty="0"/>
              <a:t> or vertex </a:t>
            </a:r>
            <a:r>
              <a:rPr lang="en-IN" dirty="0" err="1"/>
              <a:t>coloring</a:t>
            </a:r>
            <a:r>
              <a:rPr lang="en-IN" dirty="0"/>
              <a:t>  of a simple graph is the assignment of a </a:t>
            </a:r>
            <a:r>
              <a:rPr lang="en-IN" dirty="0" err="1"/>
              <a:t>color</a:t>
            </a:r>
            <a:r>
              <a:rPr lang="en-IN" dirty="0"/>
              <a:t> to each vertex of the graph so that no two adjacent vertices are assigned the same </a:t>
            </a:r>
            <a:r>
              <a:rPr lang="en-IN" dirty="0" err="1"/>
              <a:t>color</a:t>
            </a:r>
            <a:r>
              <a:rPr lang="en-IN" dirty="0"/>
              <a:t>.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7CA8449B-246B-9052-31A9-31BDF34E2780}"/>
              </a:ext>
            </a:extLst>
          </p:cNvPr>
          <p:cNvSpPr txBox="1">
            <a:spLocks/>
          </p:cNvSpPr>
          <p:nvPr/>
        </p:nvSpPr>
        <p:spPr>
          <a:xfrm>
            <a:off x="128808" y="2579846"/>
            <a:ext cx="2020834" cy="700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b="1" u="sng" dirty="0"/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38A1CA-0321-9ABD-9CBB-4C8DDAC4A5C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1062698" y="4441681"/>
            <a:ext cx="709601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08E1267-B709-928D-9B5D-090B74BB26A1}"/>
              </a:ext>
            </a:extLst>
          </p:cNvPr>
          <p:cNvSpPr>
            <a:spLocks noChangeAspect="1"/>
          </p:cNvSpPr>
          <p:nvPr/>
        </p:nvSpPr>
        <p:spPr>
          <a:xfrm>
            <a:off x="846698" y="4333681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53974B-7652-2C32-16E9-CF994328F811}"/>
              </a:ext>
            </a:extLst>
          </p:cNvPr>
          <p:cNvSpPr>
            <a:spLocks noChangeAspect="1"/>
          </p:cNvSpPr>
          <p:nvPr/>
        </p:nvSpPr>
        <p:spPr>
          <a:xfrm>
            <a:off x="1772299" y="4333681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967AB3-A64D-F6BD-6FB4-57B490AA1069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988299" y="4441681"/>
            <a:ext cx="709601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922F907-285C-09FE-041B-72C7DA1D360C}"/>
              </a:ext>
            </a:extLst>
          </p:cNvPr>
          <p:cNvSpPr>
            <a:spLocks noChangeAspect="1"/>
          </p:cNvSpPr>
          <p:nvPr/>
        </p:nvSpPr>
        <p:spPr>
          <a:xfrm>
            <a:off x="2697900" y="4333681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847847-679E-D40F-6CC3-3AB077AC76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13900" y="4441681"/>
            <a:ext cx="709601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3E051AC-FB5E-5FCE-FCDE-79418FFB84D5}"/>
              </a:ext>
            </a:extLst>
          </p:cNvPr>
          <p:cNvSpPr>
            <a:spLocks noChangeAspect="1"/>
          </p:cNvSpPr>
          <p:nvPr/>
        </p:nvSpPr>
        <p:spPr>
          <a:xfrm>
            <a:off x="3623501" y="4333681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3F7270-A190-3654-D6BE-557E1C2E7874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3839501" y="4441681"/>
            <a:ext cx="709601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CFA23DE-9433-AA33-AC26-FAE2416964B4}"/>
              </a:ext>
            </a:extLst>
          </p:cNvPr>
          <p:cNvSpPr>
            <a:spLocks noChangeAspect="1"/>
          </p:cNvSpPr>
          <p:nvPr/>
        </p:nvSpPr>
        <p:spPr>
          <a:xfrm>
            <a:off x="4549102" y="4333681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BC9965-3EF5-D31B-E836-6B552CB45E8F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4765102" y="4441681"/>
            <a:ext cx="709601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3FD028-37C2-D172-80E1-AC42E46F6984}"/>
              </a:ext>
            </a:extLst>
          </p:cNvPr>
          <p:cNvSpPr>
            <a:spLocks noChangeAspect="1"/>
          </p:cNvSpPr>
          <p:nvPr/>
        </p:nvSpPr>
        <p:spPr>
          <a:xfrm>
            <a:off x="5474703" y="4333681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D5B718-9413-B1E8-0526-D73FF1FAED6F}"/>
              </a:ext>
            </a:extLst>
          </p:cNvPr>
          <p:cNvCxnSpPr>
            <a:cxnSpLocks/>
            <a:stCxn id="38" idx="7"/>
            <a:endCxn id="37" idx="3"/>
          </p:cNvCxnSpPr>
          <p:nvPr/>
        </p:nvCxnSpPr>
        <p:spPr>
          <a:xfrm flipV="1">
            <a:off x="7503267" y="3249110"/>
            <a:ext cx="2257252" cy="238514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99197E-9AFB-690D-850F-1A82FF5631B2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>
            <a:off x="7534899" y="5710620"/>
            <a:ext cx="2193988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568039-12F5-749B-0782-C927DE7943CD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7534899" y="3172742"/>
            <a:ext cx="2193988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575EA9-3124-514E-1DF6-D5511B8E0A88}"/>
              </a:ext>
            </a:extLst>
          </p:cNvPr>
          <p:cNvCxnSpPr>
            <a:cxnSpLocks/>
            <a:stCxn id="37" idx="4"/>
            <a:endCxn id="39" idx="0"/>
          </p:cNvCxnSpPr>
          <p:nvPr/>
        </p:nvCxnSpPr>
        <p:spPr>
          <a:xfrm>
            <a:off x="9836887" y="3280742"/>
            <a:ext cx="0" cy="232187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23BEF5-BCBB-0A21-20A4-F04EA2B7EE39}"/>
              </a:ext>
            </a:extLst>
          </p:cNvPr>
          <p:cNvCxnSpPr>
            <a:cxnSpLocks/>
            <a:stCxn id="36" idx="4"/>
            <a:endCxn id="38" idx="0"/>
          </p:cNvCxnSpPr>
          <p:nvPr/>
        </p:nvCxnSpPr>
        <p:spPr>
          <a:xfrm>
            <a:off x="7426899" y="3280742"/>
            <a:ext cx="0" cy="232187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3B18DEA-1737-BDFF-C242-FC58D62AC519}"/>
              </a:ext>
            </a:extLst>
          </p:cNvPr>
          <p:cNvSpPr>
            <a:spLocks noChangeAspect="1"/>
          </p:cNvSpPr>
          <p:nvPr/>
        </p:nvSpPr>
        <p:spPr>
          <a:xfrm>
            <a:off x="7318899" y="3064742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162AF0-7364-4110-0F95-49C9167CC9B8}"/>
              </a:ext>
            </a:extLst>
          </p:cNvPr>
          <p:cNvSpPr>
            <a:spLocks noChangeAspect="1"/>
          </p:cNvSpPr>
          <p:nvPr/>
        </p:nvSpPr>
        <p:spPr>
          <a:xfrm>
            <a:off x="9728887" y="3064742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5033D0E-3CCB-F6C0-4FD3-8E8BF2321A07}"/>
              </a:ext>
            </a:extLst>
          </p:cNvPr>
          <p:cNvSpPr>
            <a:spLocks noChangeAspect="1"/>
          </p:cNvSpPr>
          <p:nvPr/>
        </p:nvSpPr>
        <p:spPr>
          <a:xfrm>
            <a:off x="7318899" y="5602620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42B7232-891C-C0A7-BA43-CBCD63D88391}"/>
              </a:ext>
            </a:extLst>
          </p:cNvPr>
          <p:cNvSpPr>
            <a:spLocks noChangeAspect="1"/>
          </p:cNvSpPr>
          <p:nvPr/>
        </p:nvSpPr>
        <p:spPr>
          <a:xfrm>
            <a:off x="9728887" y="5602620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BCDFE75-D871-C38F-29B0-B3B9F6E1EB05}"/>
              </a:ext>
            </a:extLst>
          </p:cNvPr>
          <p:cNvSpPr>
            <a:spLocks noChangeAspect="1"/>
          </p:cNvSpPr>
          <p:nvPr/>
        </p:nvSpPr>
        <p:spPr>
          <a:xfrm rot="5400000">
            <a:off x="8523893" y="4333681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01F6CBE-0F41-D968-045E-E543FC246A7C}"/>
                  </a:ext>
                </a:extLst>
              </p:cNvPr>
              <p:cNvSpPr txBox="1"/>
              <p:nvPr/>
            </p:nvSpPr>
            <p:spPr>
              <a:xfrm>
                <a:off x="2913900" y="5134620"/>
                <a:ext cx="612000" cy="584775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𝐆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01F6CBE-0F41-D968-045E-E543FC246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900" y="5134620"/>
                <a:ext cx="61200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9CB9D30-1E39-E9BC-A34D-9C8F9A1B96D9}"/>
                  </a:ext>
                </a:extLst>
              </p:cNvPr>
              <p:cNvSpPr txBox="1"/>
              <p:nvPr/>
            </p:nvSpPr>
            <p:spPr>
              <a:xfrm>
                <a:off x="8325893" y="5884150"/>
                <a:ext cx="612000" cy="584775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9CB9D30-1E39-E9BC-A34D-9C8F9A1B9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893" y="5884150"/>
                <a:ext cx="6120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1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ACE3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ACE3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DFCC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DFCC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833AB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833AB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DFCC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DFCC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BEAFF"/>
                                      </p:to>
                                    </p:animClr>
                                    <p:animClr clrSpc="rgb" dir="cw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EAFF"/>
                                      </p:to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3" grpId="1" animBg="1"/>
      <p:bldP spid="14" grpId="0" animBg="1"/>
      <p:bldP spid="14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30" grpId="0" animBg="1"/>
      <p:bldP spid="30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67" grpId="0" animBg="1"/>
      <p:bldP spid="6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C18C-D8A9-0AE5-F773-76B3C314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Chromatic Number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502EE2D8-951F-50F4-5820-6883E32F5148}"/>
              </a:ext>
            </a:extLst>
          </p:cNvPr>
          <p:cNvSpPr txBox="1">
            <a:spLocks/>
          </p:cNvSpPr>
          <p:nvPr/>
        </p:nvSpPr>
        <p:spPr>
          <a:xfrm>
            <a:off x="128808" y="699367"/>
            <a:ext cx="11838132" cy="1264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dirty="0"/>
              <a:t>The least (minimum) number of </a:t>
            </a:r>
            <a:r>
              <a:rPr lang="en-IN" dirty="0" err="1"/>
              <a:t>colors</a:t>
            </a:r>
            <a:r>
              <a:rPr lang="en-IN" dirty="0"/>
              <a:t> needed for a </a:t>
            </a:r>
            <a:r>
              <a:rPr lang="en-IN" dirty="0" err="1"/>
              <a:t>coloring</a:t>
            </a:r>
            <a:r>
              <a:rPr lang="en-IN" dirty="0"/>
              <a:t> of the graph is called the chromatic number of a graph.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8EF163A3-0B42-8669-C242-59E82EF94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808" y="1943220"/>
                <a:ext cx="9060162" cy="1025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IN" dirty="0"/>
                  <a:t>The chromatic number of a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i="1" dirty="0"/>
                  <a:t> </a:t>
                </a:r>
                <a:r>
                  <a:rPr lang="en-IN" dirty="0"/>
                  <a:t>is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dirty="0"/>
                  <a:t> </a:t>
                </a:r>
              </a:p>
              <a:p>
                <a:pPr marL="269875" indent="0">
                  <a:buNone/>
                </a:pPr>
                <a:r>
                  <a:rPr lang="en-IN" b="1" dirty="0"/>
                  <a:t>(</a:t>
                </a:r>
                <a:r>
                  <a:rPr lang="en-IN" dirty="0"/>
                  <a:t> 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χ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is the Greek letter </a:t>
                </a:r>
                <a:r>
                  <a:rPr lang="en-IN" i="1" dirty="0"/>
                  <a:t>chi</a:t>
                </a:r>
                <a:r>
                  <a:rPr lang="en-IN" dirty="0"/>
                  <a:t> – read as </a:t>
                </a:r>
                <a:r>
                  <a:rPr lang="en-IN" b="1" dirty="0"/>
                  <a:t>Kai 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8EF163A3-0B42-8669-C242-59E82EF9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1943220"/>
                <a:ext cx="9060162" cy="1025752"/>
              </a:xfrm>
              <a:prstGeom prst="rect">
                <a:avLst/>
              </a:prstGeom>
              <a:blipFill>
                <a:blip r:embed="rId2"/>
                <a:stretch>
                  <a:fillRect l="-1211" t="-6548" b="-172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2">
                <a:extLst>
                  <a:ext uri="{FF2B5EF4-FFF2-40B4-BE49-F238E27FC236}">
                    <a16:creationId xmlns:a16="http://schemas.microsoft.com/office/drawing/2014/main" id="{C04D6C88-0BC6-9669-AB3C-FB0D22B1C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808" y="3117869"/>
                <a:ext cx="9060162" cy="7177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χ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 is known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– chromatic</a:t>
                </a:r>
                <a:r>
                  <a:rPr lang="en-IN" dirty="0"/>
                  <a:t>.  </a:t>
                </a:r>
              </a:p>
            </p:txBody>
          </p:sp>
        </mc:Choice>
        <mc:Fallback xmlns="">
          <p:sp>
            <p:nvSpPr>
              <p:cNvPr id="3" name="Content Placeholder 12">
                <a:extLst>
                  <a:ext uri="{FF2B5EF4-FFF2-40B4-BE49-F238E27FC236}">
                    <a16:creationId xmlns:a16="http://schemas.microsoft.com/office/drawing/2014/main" id="{C04D6C88-0BC6-9669-AB3C-FB0D22B1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3117869"/>
                <a:ext cx="9060162" cy="717776"/>
              </a:xfrm>
              <a:prstGeom prst="rect">
                <a:avLst/>
              </a:prstGeom>
              <a:blipFill>
                <a:blip r:embed="rId3"/>
                <a:stretch>
                  <a:fillRect l="-1211" t="-84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736A295F-FD97-8596-D539-F1B68CA4C954}"/>
              </a:ext>
            </a:extLst>
          </p:cNvPr>
          <p:cNvSpPr txBox="1">
            <a:spLocks/>
          </p:cNvSpPr>
          <p:nvPr/>
        </p:nvSpPr>
        <p:spPr>
          <a:xfrm>
            <a:off x="128808" y="3664074"/>
            <a:ext cx="2020834" cy="700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b="1" u="sng" dirty="0"/>
              <a:t>Example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FE7DEC-A0A9-11DC-4CAE-322D15232C0A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3938798" y="4472970"/>
            <a:ext cx="709601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DEA9C42-F13B-6D1E-F02B-825D8638483B}"/>
              </a:ext>
            </a:extLst>
          </p:cNvPr>
          <p:cNvSpPr>
            <a:spLocks noChangeAspect="1"/>
          </p:cNvSpPr>
          <p:nvPr/>
        </p:nvSpPr>
        <p:spPr>
          <a:xfrm>
            <a:off x="3722798" y="4364970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DDF836-65F6-6AE4-E7AE-D48A1A84653F}"/>
              </a:ext>
            </a:extLst>
          </p:cNvPr>
          <p:cNvSpPr>
            <a:spLocks noChangeAspect="1"/>
          </p:cNvSpPr>
          <p:nvPr/>
        </p:nvSpPr>
        <p:spPr>
          <a:xfrm>
            <a:off x="4648399" y="4364970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E0B13E-A2E6-3D83-ABA4-3697E83A2A0D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864399" y="4472970"/>
            <a:ext cx="709601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18FEEBD-342D-066D-9EE5-9F6CB306C2B9}"/>
              </a:ext>
            </a:extLst>
          </p:cNvPr>
          <p:cNvSpPr>
            <a:spLocks noChangeAspect="1"/>
          </p:cNvSpPr>
          <p:nvPr/>
        </p:nvSpPr>
        <p:spPr>
          <a:xfrm>
            <a:off x="5574000" y="4364970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591B3F-0860-F254-E892-94CEB43C6980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5790000" y="4472970"/>
            <a:ext cx="709601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2B89624-3F57-CEBD-049F-D07E7D331C47}"/>
              </a:ext>
            </a:extLst>
          </p:cNvPr>
          <p:cNvSpPr>
            <a:spLocks noChangeAspect="1"/>
          </p:cNvSpPr>
          <p:nvPr/>
        </p:nvSpPr>
        <p:spPr>
          <a:xfrm>
            <a:off x="6499601" y="4364970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57A50D-620D-6601-924B-73C045A7F9B8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6715601" y="4472970"/>
            <a:ext cx="709601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D5A9AD9-92E0-F0E2-0504-42DB29CD245C}"/>
              </a:ext>
            </a:extLst>
          </p:cNvPr>
          <p:cNvSpPr>
            <a:spLocks noChangeAspect="1"/>
          </p:cNvSpPr>
          <p:nvPr/>
        </p:nvSpPr>
        <p:spPr>
          <a:xfrm>
            <a:off x="7425202" y="4364970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77EA2E6-9C27-1DD1-9989-4ADD8655AB2B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7641202" y="4472970"/>
            <a:ext cx="709601" cy="0"/>
          </a:xfrm>
          <a:prstGeom prst="line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5D8721E-AAAD-8DBE-63C5-D3BABAE973A6}"/>
              </a:ext>
            </a:extLst>
          </p:cNvPr>
          <p:cNvSpPr>
            <a:spLocks noChangeAspect="1"/>
          </p:cNvSpPr>
          <p:nvPr/>
        </p:nvSpPr>
        <p:spPr>
          <a:xfrm>
            <a:off x="8350803" y="4364970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A0639DC-711E-1E07-A529-AACEC7CF91BC}"/>
                  </a:ext>
                </a:extLst>
              </p:cNvPr>
              <p:cNvSpPr txBox="1"/>
              <p:nvPr/>
            </p:nvSpPr>
            <p:spPr>
              <a:xfrm>
                <a:off x="5790000" y="5049134"/>
                <a:ext cx="612000" cy="584775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𝐆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A0639DC-711E-1E07-A529-AACEC7CF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00" y="5049134"/>
                <a:ext cx="6120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12">
                <a:extLst>
                  <a:ext uri="{FF2B5EF4-FFF2-40B4-BE49-F238E27FC236}">
                    <a16:creationId xmlns:a16="http://schemas.microsoft.com/office/drawing/2014/main" id="{D1FB34E1-A9F4-D2BF-B124-634338D951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4951" y="5413288"/>
                <a:ext cx="2632219" cy="6373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9" name="Content Placeholder 12">
                <a:extLst>
                  <a:ext uri="{FF2B5EF4-FFF2-40B4-BE49-F238E27FC236}">
                    <a16:creationId xmlns:a16="http://schemas.microsoft.com/office/drawing/2014/main" id="{D1FB34E1-A9F4-D2BF-B124-634338D95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951" y="5413288"/>
                <a:ext cx="2632219" cy="637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12">
                <a:extLst>
                  <a:ext uri="{FF2B5EF4-FFF2-40B4-BE49-F238E27FC236}">
                    <a16:creationId xmlns:a16="http://schemas.microsoft.com/office/drawing/2014/main" id="{D9108A07-7182-3638-52AD-5C1D35FB33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4951" y="6050623"/>
                <a:ext cx="4137285" cy="6373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IN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 is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2 −</m:t>
                    </m:r>
                  </m:oMath>
                </a14:m>
                <a:r>
                  <a:rPr lang="en-IN" dirty="0"/>
                  <a:t> chromatic.</a:t>
                </a:r>
              </a:p>
            </p:txBody>
          </p:sp>
        </mc:Choice>
        <mc:Fallback xmlns="">
          <p:sp>
            <p:nvSpPr>
              <p:cNvPr id="60" name="Content Placeholder 12">
                <a:extLst>
                  <a:ext uri="{FF2B5EF4-FFF2-40B4-BE49-F238E27FC236}">
                    <a16:creationId xmlns:a16="http://schemas.microsoft.com/office/drawing/2014/main" id="{D9108A07-7182-3638-52AD-5C1D35FB3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951" y="6050623"/>
                <a:ext cx="4137285" cy="637335"/>
              </a:xfrm>
              <a:prstGeom prst="rect">
                <a:avLst/>
              </a:prstGeom>
              <a:blipFill>
                <a:blip r:embed="rId6"/>
                <a:stretch>
                  <a:fillRect t="-10577" b="-86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30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21" grpId="0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55" grpId="0" animBg="1"/>
      <p:bldP spid="55" grpId="1" animBg="1"/>
      <p:bldP spid="57" grpId="0" animBg="1"/>
      <p:bldP spid="57" grpId="1" animBg="1"/>
      <p:bldP spid="58" grpId="0" animBg="1"/>
      <p:bldP spid="59" grpId="0"/>
      <p:bldP spid="6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C18C-D8A9-0AE5-F773-76B3C314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Chromatic Number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29C632DC-C536-3FDD-6721-B27398C70217}"/>
              </a:ext>
            </a:extLst>
          </p:cNvPr>
          <p:cNvSpPr txBox="1">
            <a:spLocks/>
          </p:cNvSpPr>
          <p:nvPr/>
        </p:nvSpPr>
        <p:spPr>
          <a:xfrm>
            <a:off x="128808" y="724992"/>
            <a:ext cx="2020834" cy="700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b="1" u="sng" dirty="0"/>
              <a:t>Example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81FFD4-ECB9-E3AE-5FBB-2E5A86693256}"/>
              </a:ext>
            </a:extLst>
          </p:cNvPr>
          <p:cNvCxnSpPr>
            <a:cxnSpLocks/>
            <a:stCxn id="47" idx="7"/>
            <a:endCxn id="46" idx="3"/>
          </p:cNvCxnSpPr>
          <p:nvPr/>
        </p:nvCxnSpPr>
        <p:spPr>
          <a:xfrm flipV="1">
            <a:off x="4999909" y="1684479"/>
            <a:ext cx="2257252" cy="238514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4A4F2E3-43E3-130C-6B6B-98CB985EEF13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>
          <a:xfrm>
            <a:off x="5031541" y="4145989"/>
            <a:ext cx="2193988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DC5A26-0576-48CC-17B2-148FB8662367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5031541" y="1608111"/>
            <a:ext cx="2193988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C63BC09-14B7-34FF-4A4A-1A92F5757390}"/>
              </a:ext>
            </a:extLst>
          </p:cNvPr>
          <p:cNvCxnSpPr>
            <a:cxnSpLocks/>
            <a:stCxn id="46" idx="4"/>
            <a:endCxn id="48" idx="0"/>
          </p:cNvCxnSpPr>
          <p:nvPr/>
        </p:nvCxnSpPr>
        <p:spPr>
          <a:xfrm>
            <a:off x="7333529" y="1716111"/>
            <a:ext cx="0" cy="232187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A4A775-F0F0-C257-DA14-E8C9B4C7CCB3}"/>
              </a:ext>
            </a:extLst>
          </p:cNvPr>
          <p:cNvCxnSpPr>
            <a:cxnSpLocks/>
            <a:stCxn id="45" idx="4"/>
            <a:endCxn id="47" idx="0"/>
          </p:cNvCxnSpPr>
          <p:nvPr/>
        </p:nvCxnSpPr>
        <p:spPr>
          <a:xfrm>
            <a:off x="4923541" y="1716111"/>
            <a:ext cx="0" cy="232187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A308A014-3BD2-179E-E235-9E315046F517}"/>
              </a:ext>
            </a:extLst>
          </p:cNvPr>
          <p:cNvSpPr>
            <a:spLocks noChangeAspect="1"/>
          </p:cNvSpPr>
          <p:nvPr/>
        </p:nvSpPr>
        <p:spPr>
          <a:xfrm>
            <a:off x="4815541" y="1500111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7D5B063-DCAD-B054-3303-325A0B59E81C}"/>
              </a:ext>
            </a:extLst>
          </p:cNvPr>
          <p:cNvSpPr>
            <a:spLocks noChangeAspect="1"/>
          </p:cNvSpPr>
          <p:nvPr/>
        </p:nvSpPr>
        <p:spPr>
          <a:xfrm>
            <a:off x="7225529" y="1500111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5F73155-F3AD-981D-0701-F68E0036C2CF}"/>
              </a:ext>
            </a:extLst>
          </p:cNvPr>
          <p:cNvSpPr>
            <a:spLocks noChangeAspect="1"/>
          </p:cNvSpPr>
          <p:nvPr/>
        </p:nvSpPr>
        <p:spPr>
          <a:xfrm>
            <a:off x="4815541" y="4037989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D20921-370A-BE00-7D57-718D72FB3874}"/>
              </a:ext>
            </a:extLst>
          </p:cNvPr>
          <p:cNvSpPr>
            <a:spLocks noChangeAspect="1"/>
          </p:cNvSpPr>
          <p:nvPr/>
        </p:nvSpPr>
        <p:spPr>
          <a:xfrm>
            <a:off x="7225529" y="4037989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68AFC37-DD99-33C2-4592-30B539BD31DD}"/>
              </a:ext>
            </a:extLst>
          </p:cNvPr>
          <p:cNvSpPr>
            <a:spLocks noChangeAspect="1"/>
          </p:cNvSpPr>
          <p:nvPr/>
        </p:nvSpPr>
        <p:spPr>
          <a:xfrm rot="5400000">
            <a:off x="6020535" y="2769050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B31249-B771-D8FF-B810-52832A7E2032}"/>
                  </a:ext>
                </a:extLst>
              </p:cNvPr>
              <p:cNvSpPr txBox="1"/>
              <p:nvPr/>
            </p:nvSpPr>
            <p:spPr>
              <a:xfrm>
                <a:off x="5822535" y="4319519"/>
                <a:ext cx="612000" cy="584775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B31249-B771-D8FF-B810-52832A7E2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535" y="4319519"/>
                <a:ext cx="61200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12">
                <a:extLst>
                  <a:ext uri="{FF2B5EF4-FFF2-40B4-BE49-F238E27FC236}">
                    <a16:creationId xmlns:a16="http://schemas.microsoft.com/office/drawing/2014/main" id="{8DF99D58-34EF-FE90-A937-AC65A6711D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49901" y="4904294"/>
                <a:ext cx="2632219" cy="6373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4" name="Content Placeholder 12">
                <a:extLst>
                  <a:ext uri="{FF2B5EF4-FFF2-40B4-BE49-F238E27FC236}">
                    <a16:creationId xmlns:a16="http://schemas.microsoft.com/office/drawing/2014/main" id="{8DF99D58-34EF-FE90-A937-AC65A671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01" y="4904294"/>
                <a:ext cx="2632219" cy="637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12">
                <a:extLst>
                  <a:ext uri="{FF2B5EF4-FFF2-40B4-BE49-F238E27FC236}">
                    <a16:creationId xmlns:a16="http://schemas.microsoft.com/office/drawing/2014/main" id="{E4CC97C2-2F1A-28F2-DE70-82649A8EF9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49901" y="5680973"/>
                <a:ext cx="4137285" cy="6373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IN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IN" dirty="0"/>
                  <a:t> is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2−</m:t>
                    </m:r>
                  </m:oMath>
                </a14:m>
                <a:r>
                  <a:rPr lang="en-IN" dirty="0"/>
                  <a:t> chromatic.</a:t>
                </a:r>
              </a:p>
            </p:txBody>
          </p:sp>
        </mc:Choice>
        <mc:Fallback xmlns="">
          <p:sp>
            <p:nvSpPr>
              <p:cNvPr id="55" name="Content Placeholder 12">
                <a:extLst>
                  <a:ext uri="{FF2B5EF4-FFF2-40B4-BE49-F238E27FC236}">
                    <a16:creationId xmlns:a16="http://schemas.microsoft.com/office/drawing/2014/main" id="{E4CC97C2-2F1A-28F2-DE70-82649A8EF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01" y="5680973"/>
                <a:ext cx="4137285" cy="637335"/>
              </a:xfrm>
              <a:prstGeom prst="rect">
                <a:avLst/>
              </a:prstGeom>
              <a:blipFill>
                <a:blip r:embed="rId4"/>
                <a:stretch>
                  <a:fillRect t="-10577" b="-86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80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1" grpId="0" animBg="1"/>
      <p:bldP spid="54" grpId="0"/>
      <p:bldP spid="5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0D70AB-0EA5-D0CE-3626-D5F2D9BA9F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0D70AB-0EA5-D0CE-3626-D5F2D9BA9F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282A06-F3F8-B190-47A7-7A5F4AEE87EF}"/>
                  </a:ext>
                </a:extLst>
              </p:cNvPr>
              <p:cNvSpPr/>
              <p:nvPr/>
            </p:nvSpPr>
            <p:spPr>
              <a:xfrm>
                <a:off x="1992575" y="776742"/>
                <a:ext cx="6405837" cy="1203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Determine the chromatic number of following wheel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W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282A06-F3F8-B190-47A7-7A5F4AEE8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575" y="776742"/>
                <a:ext cx="6405837" cy="1203179"/>
              </a:xfrm>
              <a:prstGeom prst="rect">
                <a:avLst/>
              </a:prstGeom>
              <a:blipFill>
                <a:blip r:embed="rId3"/>
                <a:stretch>
                  <a:fillRect l="-1998" r="-1903" b="-9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C1A13B-C7B4-4C93-D7A5-CDA08B31FFE4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49D0C4-8135-F78D-4F97-5B0C19628C2A}"/>
              </a:ext>
            </a:extLst>
          </p:cNvPr>
          <p:cNvSpPr/>
          <p:nvPr/>
        </p:nvSpPr>
        <p:spPr>
          <a:xfrm>
            <a:off x="192399" y="2403606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4722F-2D7D-037B-7703-B07DDE464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367" y="882669"/>
            <a:ext cx="1993565" cy="18960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AD83B4-8D92-51A3-5FD6-A78ADC955A18}"/>
              </a:ext>
            </a:extLst>
          </p:cNvPr>
          <p:cNvCxnSpPr>
            <a:cxnSpLocks/>
            <a:stCxn id="13" idx="4"/>
            <a:endCxn id="18" idx="0"/>
          </p:cNvCxnSpPr>
          <p:nvPr/>
        </p:nvCxnSpPr>
        <p:spPr>
          <a:xfrm>
            <a:off x="6093569" y="2802410"/>
            <a:ext cx="0" cy="119235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F58675-5CCD-09D4-56F5-5A010A0B5CCA}"/>
              </a:ext>
            </a:extLst>
          </p:cNvPr>
          <p:cNvCxnSpPr>
            <a:cxnSpLocks/>
            <a:stCxn id="18" idx="5"/>
            <a:endCxn id="16" idx="1"/>
          </p:cNvCxnSpPr>
          <p:nvPr/>
        </p:nvCxnSpPr>
        <p:spPr>
          <a:xfrm>
            <a:off x="6169937" y="4179130"/>
            <a:ext cx="747383" cy="1223984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852B38-92C3-8C6F-AD94-AB4B56249C27}"/>
              </a:ext>
            </a:extLst>
          </p:cNvPr>
          <p:cNvCxnSpPr>
            <a:cxnSpLocks/>
            <a:stCxn id="15" idx="7"/>
            <a:endCxn id="18" idx="3"/>
          </p:cNvCxnSpPr>
          <p:nvPr/>
        </p:nvCxnSpPr>
        <p:spPr>
          <a:xfrm flipV="1">
            <a:off x="5281144" y="4179130"/>
            <a:ext cx="736057" cy="1223984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7535F7-C76E-E17F-9F6A-5BCCE59F40F1}"/>
              </a:ext>
            </a:extLst>
          </p:cNvPr>
          <p:cNvCxnSpPr>
            <a:cxnSpLocks/>
            <a:stCxn id="14" idx="2"/>
            <a:endCxn id="18" idx="6"/>
          </p:cNvCxnSpPr>
          <p:nvPr/>
        </p:nvCxnSpPr>
        <p:spPr>
          <a:xfrm flipH="1">
            <a:off x="6201569" y="3802689"/>
            <a:ext cx="1207612" cy="300073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3383E7-007F-811A-E7DC-254636458501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813343" y="3802689"/>
            <a:ext cx="1172226" cy="300073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Pentagon 11">
            <a:extLst>
              <a:ext uri="{FF2B5EF4-FFF2-40B4-BE49-F238E27FC236}">
                <a16:creationId xmlns:a16="http://schemas.microsoft.com/office/drawing/2014/main" id="{09ABB462-3645-2034-B9DE-DB037EC07C2B}"/>
              </a:ext>
            </a:extLst>
          </p:cNvPr>
          <p:cNvSpPr/>
          <p:nvPr/>
        </p:nvSpPr>
        <p:spPr>
          <a:xfrm>
            <a:off x="4671614" y="2706805"/>
            <a:ext cx="2848772" cy="2764300"/>
          </a:xfrm>
          <a:prstGeom prst="pent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BB8F8A-36D7-B824-E322-4CEECFEFBC73}"/>
              </a:ext>
            </a:extLst>
          </p:cNvPr>
          <p:cNvSpPr>
            <a:spLocks noChangeAspect="1"/>
          </p:cNvSpPr>
          <p:nvPr/>
        </p:nvSpPr>
        <p:spPr>
          <a:xfrm>
            <a:off x="5985569" y="2586410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9365E3-B7EE-C9FD-87DA-5BB1AA378B84}"/>
              </a:ext>
            </a:extLst>
          </p:cNvPr>
          <p:cNvSpPr>
            <a:spLocks noChangeAspect="1"/>
          </p:cNvSpPr>
          <p:nvPr/>
        </p:nvSpPr>
        <p:spPr>
          <a:xfrm>
            <a:off x="7409181" y="3694689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DDBDFA-A86F-308B-768C-C4C9B832286D}"/>
              </a:ext>
            </a:extLst>
          </p:cNvPr>
          <p:cNvSpPr>
            <a:spLocks noChangeAspect="1"/>
          </p:cNvSpPr>
          <p:nvPr/>
        </p:nvSpPr>
        <p:spPr>
          <a:xfrm>
            <a:off x="5096776" y="5371482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EEAAAB-F6EB-097A-CF53-54FEFCB35361}"/>
              </a:ext>
            </a:extLst>
          </p:cNvPr>
          <p:cNvSpPr>
            <a:spLocks noChangeAspect="1"/>
          </p:cNvSpPr>
          <p:nvPr/>
        </p:nvSpPr>
        <p:spPr>
          <a:xfrm>
            <a:off x="6885688" y="5371482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F3563B-905F-AACB-839D-90DEAAF1E332}"/>
              </a:ext>
            </a:extLst>
          </p:cNvPr>
          <p:cNvSpPr>
            <a:spLocks noChangeAspect="1"/>
          </p:cNvSpPr>
          <p:nvPr/>
        </p:nvSpPr>
        <p:spPr>
          <a:xfrm>
            <a:off x="4597343" y="3694689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EF20C7-2953-8BCB-BDBC-C6E87AE87DD3}"/>
              </a:ext>
            </a:extLst>
          </p:cNvPr>
          <p:cNvSpPr>
            <a:spLocks noChangeAspect="1"/>
          </p:cNvSpPr>
          <p:nvPr/>
        </p:nvSpPr>
        <p:spPr>
          <a:xfrm>
            <a:off x="5985569" y="3994762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3284453-EBD6-BA28-212A-2F484A7C419B}"/>
                  </a:ext>
                </a:extLst>
              </p:cNvPr>
              <p:cNvSpPr txBox="1"/>
              <p:nvPr/>
            </p:nvSpPr>
            <p:spPr>
              <a:xfrm>
                <a:off x="4747532" y="5819648"/>
                <a:ext cx="23207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3284453-EBD6-BA28-212A-2F484A7C4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32" y="5819648"/>
                <a:ext cx="23207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65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uFill>
                  <a:solidFill>
                    <a:schemeClr val="bg1"/>
                  </a:solidFill>
                </a:u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 – 1</a:t>
            </a:r>
            <a:br>
              <a:rPr lang="en-US" dirty="0"/>
            </a:br>
            <a:r>
              <a:rPr lang="en-IN" dirty="0"/>
              <a:t>Euler Paths and 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138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9EB6F8-83FC-5334-4B09-0BD1E7B151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9EB6F8-83FC-5334-4B09-0BD1E7B15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953806B-5517-113E-7478-E19DF2FE3058}"/>
              </a:ext>
            </a:extLst>
          </p:cNvPr>
          <p:cNvSpPr/>
          <p:nvPr/>
        </p:nvSpPr>
        <p:spPr>
          <a:xfrm>
            <a:off x="1941495" y="800259"/>
            <a:ext cx="6769288" cy="711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Find the chromatic number of following graph.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E1E66A-8F6E-F980-85B0-0DC96CD57272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F1B2AC-1633-0FFD-8B9B-0D7DF53954B3}"/>
              </a:ext>
            </a:extLst>
          </p:cNvPr>
          <p:cNvSpPr/>
          <p:nvPr/>
        </p:nvSpPr>
        <p:spPr>
          <a:xfrm>
            <a:off x="187055" y="200997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76F9BA-9057-E366-1C4E-0410732E3466}"/>
              </a:ext>
            </a:extLst>
          </p:cNvPr>
          <p:cNvCxnSpPr>
            <a:cxnSpLocks/>
            <a:stCxn id="19" idx="7"/>
            <a:endCxn id="18" idx="3"/>
          </p:cNvCxnSpPr>
          <p:nvPr/>
        </p:nvCxnSpPr>
        <p:spPr>
          <a:xfrm flipV="1">
            <a:off x="4202949" y="2825552"/>
            <a:ext cx="3152132" cy="230290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093888-0881-3433-7EC6-9C8DA34E0B0C}"/>
              </a:ext>
            </a:extLst>
          </p:cNvPr>
          <p:cNvCxnSpPr>
            <a:cxnSpLocks/>
            <a:stCxn id="18" idx="5"/>
            <a:endCxn id="23" idx="1"/>
          </p:cNvCxnSpPr>
          <p:nvPr/>
        </p:nvCxnSpPr>
        <p:spPr>
          <a:xfrm>
            <a:off x="7507817" y="2825552"/>
            <a:ext cx="967518" cy="108049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35EC68-44CD-72DD-304C-2E69266F237B}"/>
              </a:ext>
            </a:extLst>
          </p:cNvPr>
          <p:cNvCxnSpPr>
            <a:cxnSpLocks/>
            <a:stCxn id="22" idx="5"/>
            <a:endCxn id="19" idx="1"/>
          </p:cNvCxnSpPr>
          <p:nvPr/>
        </p:nvCxnSpPr>
        <p:spPr>
          <a:xfrm>
            <a:off x="3072551" y="4061602"/>
            <a:ext cx="977662" cy="106685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F3D86B-D83A-B0A4-58B2-26C8C7DBDB52}"/>
              </a:ext>
            </a:extLst>
          </p:cNvPr>
          <p:cNvCxnSpPr>
            <a:cxnSpLocks/>
            <a:stCxn id="17" idx="3"/>
            <a:endCxn id="22" idx="7"/>
          </p:cNvCxnSpPr>
          <p:nvPr/>
        </p:nvCxnSpPr>
        <p:spPr>
          <a:xfrm flipH="1">
            <a:off x="3072551" y="2825552"/>
            <a:ext cx="977662" cy="1083314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377A8-636F-3429-A89F-E16494FB8862}"/>
              </a:ext>
            </a:extLst>
          </p:cNvPr>
          <p:cNvCxnSpPr>
            <a:cxnSpLocks/>
            <a:stCxn id="17" idx="5"/>
            <a:endCxn id="20" idx="1"/>
          </p:cNvCxnSpPr>
          <p:nvPr/>
        </p:nvCxnSpPr>
        <p:spPr>
          <a:xfrm>
            <a:off x="4202949" y="2825552"/>
            <a:ext cx="3152132" cy="230290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61B825-8538-B829-D7D5-403018CAF4C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4234581" y="5204826"/>
            <a:ext cx="3088868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DAC4BB-4553-432F-EFDB-AB1D5EBF3EC2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234581" y="2749184"/>
            <a:ext cx="3088868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7462F-2551-F087-8554-39AA74894001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>
            <a:off x="7431449" y="2857184"/>
            <a:ext cx="0" cy="223964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9E8119-A3CB-6F07-EE99-A2F89246F2CA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>
          <a:xfrm>
            <a:off x="4126581" y="2857184"/>
            <a:ext cx="0" cy="223964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9D34AB5-648E-B542-1885-767CA4347A3F}"/>
              </a:ext>
            </a:extLst>
          </p:cNvPr>
          <p:cNvSpPr>
            <a:spLocks noChangeAspect="1"/>
          </p:cNvSpPr>
          <p:nvPr/>
        </p:nvSpPr>
        <p:spPr>
          <a:xfrm>
            <a:off x="4018581" y="2641184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3C2FDA-4EAE-307E-C96A-8A5717982118}"/>
              </a:ext>
            </a:extLst>
          </p:cNvPr>
          <p:cNvSpPr>
            <a:spLocks noChangeAspect="1"/>
          </p:cNvSpPr>
          <p:nvPr/>
        </p:nvSpPr>
        <p:spPr>
          <a:xfrm>
            <a:off x="7323449" y="2641184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B902B3-70CD-E9FB-8CA3-4753720A72EE}"/>
              </a:ext>
            </a:extLst>
          </p:cNvPr>
          <p:cNvSpPr>
            <a:spLocks noChangeAspect="1"/>
          </p:cNvSpPr>
          <p:nvPr/>
        </p:nvSpPr>
        <p:spPr>
          <a:xfrm>
            <a:off x="4018581" y="5096826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6CC4F4-B69A-880E-BDB3-18187B0A69E1}"/>
              </a:ext>
            </a:extLst>
          </p:cNvPr>
          <p:cNvSpPr>
            <a:spLocks noChangeAspect="1"/>
          </p:cNvSpPr>
          <p:nvPr/>
        </p:nvSpPr>
        <p:spPr>
          <a:xfrm>
            <a:off x="7323449" y="5096826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E54740-774A-D636-832E-DB743E5394DB}"/>
              </a:ext>
            </a:extLst>
          </p:cNvPr>
          <p:cNvSpPr>
            <a:spLocks noChangeAspect="1"/>
          </p:cNvSpPr>
          <p:nvPr/>
        </p:nvSpPr>
        <p:spPr>
          <a:xfrm rot="5400000">
            <a:off x="5670070" y="3874415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E4FCD5-8484-8EEC-9EFE-15AE7B649AF0}"/>
              </a:ext>
            </a:extLst>
          </p:cNvPr>
          <p:cNvSpPr>
            <a:spLocks noChangeAspect="1"/>
          </p:cNvSpPr>
          <p:nvPr/>
        </p:nvSpPr>
        <p:spPr>
          <a:xfrm>
            <a:off x="2888183" y="3877234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4BC1BB-3D8C-60A3-3304-2D88D6A0A98B}"/>
              </a:ext>
            </a:extLst>
          </p:cNvPr>
          <p:cNvSpPr>
            <a:spLocks noChangeAspect="1"/>
          </p:cNvSpPr>
          <p:nvPr/>
        </p:nvSpPr>
        <p:spPr>
          <a:xfrm>
            <a:off x="8443703" y="3874415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BE011F-054F-2253-6319-149DF6EC67C5}"/>
              </a:ext>
            </a:extLst>
          </p:cNvPr>
          <p:cNvCxnSpPr>
            <a:cxnSpLocks/>
            <a:stCxn id="23" idx="3"/>
            <a:endCxn id="20" idx="7"/>
          </p:cNvCxnSpPr>
          <p:nvPr/>
        </p:nvCxnSpPr>
        <p:spPr>
          <a:xfrm flipH="1">
            <a:off x="7507817" y="4058783"/>
            <a:ext cx="967518" cy="106967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D1304A-B5FF-C163-DD05-A70932581A78}"/>
                  </a:ext>
                </a:extLst>
              </p:cNvPr>
              <p:cNvSpPr txBox="1"/>
              <p:nvPr/>
            </p:nvSpPr>
            <p:spPr>
              <a:xfrm>
                <a:off x="4617685" y="5819648"/>
                <a:ext cx="23207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D1304A-B5FF-C163-DD05-A7093258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685" y="5819648"/>
                <a:ext cx="23207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01001E11-4BA6-5184-77F3-205D134D7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231" y="1034738"/>
            <a:ext cx="2989844" cy="19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3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C5EBB5-F58B-3B94-3D46-3AF515BD9069}"/>
              </a:ext>
            </a:extLst>
          </p:cNvPr>
          <p:cNvCxnSpPr>
            <a:cxnSpLocks/>
            <a:stCxn id="36" idx="4"/>
            <a:endCxn id="39" idx="7"/>
          </p:cNvCxnSpPr>
          <p:nvPr/>
        </p:nvCxnSpPr>
        <p:spPr>
          <a:xfrm flipH="1">
            <a:off x="7194313" y="3272952"/>
            <a:ext cx="478980" cy="146131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9EB6F8-83FC-5334-4B09-0BD1E7B151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9EB6F8-83FC-5334-4B09-0BD1E7B15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53806B-5517-113E-7478-E19DF2FE3058}"/>
                  </a:ext>
                </a:extLst>
              </p:cNvPr>
              <p:cNvSpPr/>
              <p:nvPr/>
            </p:nvSpPr>
            <p:spPr>
              <a:xfrm>
                <a:off x="1941495" y="800259"/>
                <a:ext cx="4773204" cy="711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I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K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</a:t>
                </a: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– chromatic.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53806B-5517-113E-7478-E19DF2FE3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495" y="800259"/>
                <a:ext cx="4773204" cy="711199"/>
              </a:xfrm>
              <a:prstGeom prst="rect">
                <a:avLst/>
              </a:prstGeom>
              <a:blipFill>
                <a:blip r:embed="rId3"/>
                <a:stretch>
                  <a:fillRect l="-2554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E1E66A-8F6E-F980-85B0-0DC96CD57272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F1B2AC-1633-0FFD-8B9B-0D7DF53954B3}"/>
              </a:ext>
            </a:extLst>
          </p:cNvPr>
          <p:cNvSpPr/>
          <p:nvPr/>
        </p:nvSpPr>
        <p:spPr>
          <a:xfrm>
            <a:off x="187055" y="1807968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D1304A-B5FF-C163-DD05-A70932581A78}"/>
                  </a:ext>
                </a:extLst>
              </p:cNvPr>
              <p:cNvSpPr txBox="1"/>
              <p:nvPr/>
            </p:nvSpPr>
            <p:spPr>
              <a:xfrm>
                <a:off x="4885306" y="5335716"/>
                <a:ext cx="23207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D1304A-B5FF-C163-DD05-A7093258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306" y="5335716"/>
                <a:ext cx="23207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E0F3C3-867D-FAF0-BBB1-BC9F0CBB5DA9}"/>
              </a:ext>
            </a:extLst>
          </p:cNvPr>
          <p:cNvCxnSpPr>
            <a:cxnSpLocks/>
            <a:stCxn id="38" idx="0"/>
            <a:endCxn id="35" idx="4"/>
          </p:cNvCxnSpPr>
          <p:nvPr/>
        </p:nvCxnSpPr>
        <p:spPr>
          <a:xfrm flipV="1">
            <a:off x="5211311" y="2389575"/>
            <a:ext cx="942380" cy="231305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9CB41F-CE48-503F-01A8-EB9ED94DBE93}"/>
              </a:ext>
            </a:extLst>
          </p:cNvPr>
          <p:cNvCxnSpPr>
            <a:cxnSpLocks/>
            <a:stCxn id="38" idx="1"/>
            <a:endCxn id="37" idx="4"/>
          </p:cNvCxnSpPr>
          <p:nvPr/>
        </p:nvCxnSpPr>
        <p:spPr>
          <a:xfrm flipH="1" flipV="1">
            <a:off x="4634090" y="3272952"/>
            <a:ext cx="500853" cy="1461312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9ABAFA-BCDC-1FCB-5717-564075BB59AD}"/>
              </a:ext>
            </a:extLst>
          </p:cNvPr>
          <p:cNvCxnSpPr>
            <a:cxnSpLocks/>
            <a:stCxn id="36" idx="3"/>
            <a:endCxn id="38" idx="7"/>
          </p:cNvCxnSpPr>
          <p:nvPr/>
        </p:nvCxnSpPr>
        <p:spPr>
          <a:xfrm flipH="1">
            <a:off x="5287679" y="3241320"/>
            <a:ext cx="2309246" cy="1492944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CD045F-291A-892A-0936-5A50E0BC2367}"/>
              </a:ext>
            </a:extLst>
          </p:cNvPr>
          <p:cNvCxnSpPr>
            <a:cxnSpLocks/>
            <a:stCxn id="35" idx="4"/>
            <a:endCxn id="39" idx="0"/>
          </p:cNvCxnSpPr>
          <p:nvPr/>
        </p:nvCxnSpPr>
        <p:spPr>
          <a:xfrm>
            <a:off x="6153691" y="2389575"/>
            <a:ext cx="964254" cy="231305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918167-0B9C-2B0A-1117-946074AE7678}"/>
              </a:ext>
            </a:extLst>
          </p:cNvPr>
          <p:cNvCxnSpPr>
            <a:cxnSpLocks/>
            <a:stCxn id="36" idx="2"/>
            <a:endCxn id="37" idx="6"/>
          </p:cNvCxnSpPr>
          <p:nvPr/>
        </p:nvCxnSpPr>
        <p:spPr>
          <a:xfrm flipH="1">
            <a:off x="4742090" y="3164952"/>
            <a:ext cx="2823203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B0F17B-1C54-6F36-5792-630A9F7CFC31}"/>
              </a:ext>
            </a:extLst>
          </p:cNvPr>
          <p:cNvCxnSpPr>
            <a:cxnSpLocks/>
            <a:stCxn id="39" idx="1"/>
            <a:endCxn id="37" idx="5"/>
          </p:cNvCxnSpPr>
          <p:nvPr/>
        </p:nvCxnSpPr>
        <p:spPr>
          <a:xfrm flipH="1" flipV="1">
            <a:off x="4710458" y="3241320"/>
            <a:ext cx="2331119" cy="1492944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024010-7089-2FC0-2CCE-625DB644F4E3}"/>
              </a:ext>
            </a:extLst>
          </p:cNvPr>
          <p:cNvCxnSpPr>
            <a:cxnSpLocks/>
            <a:stCxn id="39" idx="2"/>
            <a:endCxn id="38" idx="6"/>
          </p:cNvCxnSpPr>
          <p:nvPr/>
        </p:nvCxnSpPr>
        <p:spPr>
          <a:xfrm flipH="1">
            <a:off x="5319311" y="4810632"/>
            <a:ext cx="1690634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0145D3-A9D0-31DA-160D-F4A04E44FFAA}"/>
              </a:ext>
            </a:extLst>
          </p:cNvPr>
          <p:cNvCxnSpPr>
            <a:cxnSpLocks/>
            <a:stCxn id="37" idx="7"/>
            <a:endCxn id="35" idx="3"/>
          </p:cNvCxnSpPr>
          <p:nvPr/>
        </p:nvCxnSpPr>
        <p:spPr>
          <a:xfrm flipV="1">
            <a:off x="4710458" y="2357943"/>
            <a:ext cx="1366865" cy="73064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963807-3378-6CD0-69B4-56E05BD81FB4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230059" y="2357943"/>
            <a:ext cx="1366866" cy="730641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BCE37C7-F991-DD7A-2815-AAE95BA09A80}"/>
              </a:ext>
            </a:extLst>
          </p:cNvPr>
          <p:cNvSpPr/>
          <p:nvPr/>
        </p:nvSpPr>
        <p:spPr>
          <a:xfrm>
            <a:off x="6045691" y="2173575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65DA31-6AC4-C919-9C4F-9189E0555E54}"/>
              </a:ext>
            </a:extLst>
          </p:cNvPr>
          <p:cNvSpPr/>
          <p:nvPr/>
        </p:nvSpPr>
        <p:spPr>
          <a:xfrm>
            <a:off x="7565293" y="3056952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F1D2E74-BDAF-E749-FFE2-4C999E532431}"/>
              </a:ext>
            </a:extLst>
          </p:cNvPr>
          <p:cNvSpPr/>
          <p:nvPr/>
        </p:nvSpPr>
        <p:spPr>
          <a:xfrm>
            <a:off x="4526090" y="3056952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E6846A5-D04F-5ED6-5446-264DEB11508C}"/>
              </a:ext>
            </a:extLst>
          </p:cNvPr>
          <p:cNvSpPr/>
          <p:nvPr/>
        </p:nvSpPr>
        <p:spPr>
          <a:xfrm>
            <a:off x="5103311" y="4702632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E162BC-7145-74D8-023A-DB86F0C8A665}"/>
              </a:ext>
            </a:extLst>
          </p:cNvPr>
          <p:cNvSpPr/>
          <p:nvPr/>
        </p:nvSpPr>
        <p:spPr>
          <a:xfrm>
            <a:off x="7009945" y="4702632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4EA33-6051-47A8-9D91-E99B4110B28A}"/>
                  </a:ext>
                </a:extLst>
              </p:cNvPr>
              <p:cNvSpPr txBox="1"/>
              <p:nvPr/>
            </p:nvSpPr>
            <p:spPr>
              <a:xfrm>
                <a:off x="5041389" y="5987114"/>
                <a:ext cx="42227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– chromatic.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4EA33-6051-47A8-9D91-E99B4110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389" y="5987114"/>
                <a:ext cx="4222732" cy="523220"/>
              </a:xfrm>
              <a:prstGeom prst="rect">
                <a:avLst/>
              </a:prstGeom>
              <a:blipFill>
                <a:blip r:embed="rId5"/>
                <a:stretch>
                  <a:fillRect l="-288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2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DFCC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DFCC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6F6A5B-343B-207C-95A0-FAFA81D78B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Chromatic Number of a Complete Graph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6F6A5B-343B-207C-95A0-FAFA81D78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EAD85047-59A4-B189-1BD4-E934C4AC2A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808" y="699367"/>
                <a:ext cx="10147956" cy="711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dirty="0"/>
                  <a:t> The chromatic number of a complete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dirty="0"/>
                  <a:t> vertices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dirty="0"/>
                  <a:t>. </a:t>
                </a:r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EAD85047-59A4-B189-1BD4-E934C4AC2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699367"/>
                <a:ext cx="10147956" cy="711201"/>
              </a:xfrm>
              <a:prstGeom prst="rect">
                <a:avLst/>
              </a:prstGeom>
              <a:blipFill>
                <a:blip r:embed="rId3"/>
                <a:stretch>
                  <a:fillRect l="-1081" b="-86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FE17940B-EC5A-B495-806B-1F88E07DC6CE}"/>
              </a:ext>
            </a:extLst>
          </p:cNvPr>
          <p:cNvSpPr txBox="1">
            <a:spLocks/>
          </p:cNvSpPr>
          <p:nvPr/>
        </p:nvSpPr>
        <p:spPr>
          <a:xfrm>
            <a:off x="128808" y="1410567"/>
            <a:ext cx="1932004" cy="711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dirty="0"/>
              <a:t> </a:t>
            </a:r>
            <a:r>
              <a:rPr lang="en-IN" b="1" u="sng" dirty="0"/>
              <a:t>Example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3CE0ECD5-BC8B-FAF7-BD07-6AE406C2A3B6}"/>
              </a:ext>
            </a:extLst>
          </p:cNvPr>
          <p:cNvSpPr/>
          <p:nvPr/>
        </p:nvSpPr>
        <p:spPr>
          <a:xfrm>
            <a:off x="4312691" y="2483893"/>
            <a:ext cx="3903261" cy="3439236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7EEEB6-6CAD-61E9-AAB5-73B1B4DA4417}"/>
              </a:ext>
            </a:extLst>
          </p:cNvPr>
          <p:cNvSpPr/>
          <p:nvPr/>
        </p:nvSpPr>
        <p:spPr>
          <a:xfrm>
            <a:off x="7249528" y="2375893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899C41-06B0-8EE4-1917-83DB57DEE62A}"/>
              </a:ext>
            </a:extLst>
          </p:cNvPr>
          <p:cNvSpPr/>
          <p:nvPr/>
        </p:nvSpPr>
        <p:spPr>
          <a:xfrm>
            <a:off x="5073725" y="2375893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5DDC84-5CAA-E4E3-4C86-6E27FD98E84E}"/>
              </a:ext>
            </a:extLst>
          </p:cNvPr>
          <p:cNvSpPr/>
          <p:nvPr/>
        </p:nvSpPr>
        <p:spPr>
          <a:xfrm>
            <a:off x="4204691" y="4095511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D22D3C-2C77-61DD-017A-54481B510B4D}"/>
              </a:ext>
            </a:extLst>
          </p:cNvPr>
          <p:cNvSpPr/>
          <p:nvPr/>
        </p:nvSpPr>
        <p:spPr>
          <a:xfrm>
            <a:off x="8086221" y="4095511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2E0F9F-9542-5E82-57A1-02A7FDB91BED}"/>
              </a:ext>
            </a:extLst>
          </p:cNvPr>
          <p:cNvSpPr/>
          <p:nvPr/>
        </p:nvSpPr>
        <p:spPr>
          <a:xfrm>
            <a:off x="7245001" y="5815129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EE2FAE-3800-A970-981C-BC463A974A9A}"/>
              </a:ext>
            </a:extLst>
          </p:cNvPr>
          <p:cNvSpPr/>
          <p:nvPr/>
        </p:nvSpPr>
        <p:spPr>
          <a:xfrm>
            <a:off x="5073725" y="5815129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FA1E-CE9B-006F-718E-D17CDE3226C4}"/>
              </a:ext>
            </a:extLst>
          </p:cNvPr>
          <p:cNvCxnSpPr>
            <a:cxnSpLocks/>
            <a:stCxn id="12" idx="7"/>
            <a:endCxn id="7" idx="3"/>
          </p:cNvCxnSpPr>
          <p:nvPr/>
        </p:nvCxnSpPr>
        <p:spPr>
          <a:xfrm flipV="1">
            <a:off x="5258093" y="2560261"/>
            <a:ext cx="2023067" cy="32865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7777F4-EBB2-A065-B751-ED2024ACE5B2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>
          <a:xfrm flipV="1">
            <a:off x="7353001" y="2591893"/>
            <a:ext cx="4527" cy="322323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D89F58-0718-EB0E-C664-DFC2A79DB850}"/>
              </a:ext>
            </a:extLst>
          </p:cNvPr>
          <p:cNvCxnSpPr>
            <a:cxnSpLocks/>
            <a:stCxn id="9" idx="6"/>
            <a:endCxn id="7" idx="3"/>
          </p:cNvCxnSpPr>
          <p:nvPr/>
        </p:nvCxnSpPr>
        <p:spPr>
          <a:xfrm flipV="1">
            <a:off x="4420691" y="2560261"/>
            <a:ext cx="2860469" cy="164325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E96BC7-3CA3-305F-C01B-42126A293861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>
          <a:xfrm flipV="1">
            <a:off x="5181725" y="2591893"/>
            <a:ext cx="0" cy="322323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843F96-3376-111E-3684-7D98D249D841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5258093" y="2560261"/>
            <a:ext cx="2018540" cy="328650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CE25EE4-08DE-43D7-6886-70B9D6E6F637}"/>
              </a:ext>
            </a:extLst>
          </p:cNvPr>
          <p:cNvCxnSpPr>
            <a:cxnSpLocks/>
            <a:stCxn id="10" idx="2"/>
            <a:endCxn id="8" idx="5"/>
          </p:cNvCxnSpPr>
          <p:nvPr/>
        </p:nvCxnSpPr>
        <p:spPr>
          <a:xfrm flipH="1" flipV="1">
            <a:off x="5258093" y="2560261"/>
            <a:ext cx="2828128" cy="164325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50352B-07C0-5A42-00AE-903F53FB57F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4420691" y="4203511"/>
            <a:ext cx="366553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7165B0-7AAA-435E-FFAE-BC653A046117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4420691" y="4203511"/>
            <a:ext cx="2855942" cy="164325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9E34403-6A0B-5F47-340E-C35EC24B5181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 flipV="1">
            <a:off x="5289725" y="4203511"/>
            <a:ext cx="2796496" cy="1719618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1757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DFCC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DFCC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3737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3737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6F6A5B-343B-207C-95A0-FAFA81D78B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Chromatic Number of a Cycle Graph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6F6A5B-343B-207C-95A0-FAFA81D78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EAD85047-59A4-B189-1BD4-E934C4AC2A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808" y="699367"/>
                <a:ext cx="9198072" cy="711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dirty="0"/>
                  <a:t> The chromatic number of a cycle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dirty="0"/>
                  <a:t> vertices is</a:t>
                </a:r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EAD85047-59A4-B189-1BD4-E934C4AC2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699367"/>
                <a:ext cx="9198072" cy="711201"/>
              </a:xfrm>
              <a:prstGeom prst="rect">
                <a:avLst/>
              </a:prstGeom>
              <a:blipFill>
                <a:blip r:embed="rId3"/>
                <a:stretch>
                  <a:fillRect l="-1193" b="-86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FE17940B-EC5A-B495-806B-1F88E07DC6CE}"/>
              </a:ext>
            </a:extLst>
          </p:cNvPr>
          <p:cNvSpPr txBox="1">
            <a:spLocks/>
          </p:cNvSpPr>
          <p:nvPr/>
        </p:nvSpPr>
        <p:spPr>
          <a:xfrm>
            <a:off x="128808" y="1848583"/>
            <a:ext cx="1854737" cy="711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dirty="0"/>
              <a:t> </a:t>
            </a:r>
            <a:r>
              <a:rPr lang="en-IN" b="1" u="sng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2">
                <a:extLst>
                  <a:ext uri="{FF2B5EF4-FFF2-40B4-BE49-F238E27FC236}">
                    <a16:creationId xmlns:a16="http://schemas.microsoft.com/office/drawing/2014/main" id="{F40B7F52-5F1E-2C2B-5E51-589B1891B9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246889"/>
                <a:ext cx="3291986" cy="711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dirty="0"/>
                  <a:t> is even</a:t>
                </a:r>
              </a:p>
            </p:txBody>
          </p:sp>
        </mc:Choice>
        <mc:Fallback xmlns="">
          <p:sp>
            <p:nvSpPr>
              <p:cNvPr id="3" name="Content Placeholder 12">
                <a:extLst>
                  <a:ext uri="{FF2B5EF4-FFF2-40B4-BE49-F238E27FC236}">
                    <a16:creationId xmlns:a16="http://schemas.microsoft.com/office/drawing/2014/main" id="{F40B7F52-5F1E-2C2B-5E51-589B1891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6889"/>
                <a:ext cx="3291986" cy="711201"/>
              </a:xfrm>
              <a:prstGeom prst="rect">
                <a:avLst/>
              </a:prstGeom>
              <a:blipFill>
                <a:blip r:embed="rId4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2">
                <a:extLst>
                  <a:ext uri="{FF2B5EF4-FFF2-40B4-BE49-F238E27FC236}">
                    <a16:creationId xmlns:a16="http://schemas.microsoft.com/office/drawing/2014/main" id="{C0A2A508-5FBF-65AC-A741-BD50589FA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0" y="1246889"/>
                <a:ext cx="3291986" cy="711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dirty="0"/>
                  <a:t> is odd</a:t>
                </a:r>
              </a:p>
            </p:txBody>
          </p:sp>
        </mc:Choice>
        <mc:Fallback xmlns="">
          <p:sp>
            <p:nvSpPr>
              <p:cNvPr id="14" name="Content Placeholder 12">
                <a:extLst>
                  <a:ext uri="{FF2B5EF4-FFF2-40B4-BE49-F238E27FC236}">
                    <a16:creationId xmlns:a16="http://schemas.microsoft.com/office/drawing/2014/main" id="{C0A2A508-5FBF-65AC-A741-BD50589FA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1246889"/>
                <a:ext cx="3291986" cy="711201"/>
              </a:xfrm>
              <a:prstGeom prst="rect">
                <a:avLst/>
              </a:prstGeom>
              <a:blipFill>
                <a:blip r:embed="rId5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490CED-79E4-C8C0-66F5-3A4FF849120C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1732764" y="5431719"/>
            <a:ext cx="2193988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9951FD-C509-ECB9-1506-1680B63A584F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1732764" y="2793633"/>
            <a:ext cx="2193988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922AEC-D4BD-01DF-5415-CE53625DF8AA}"/>
              </a:ext>
            </a:extLst>
          </p:cNvPr>
          <p:cNvCxnSpPr>
            <a:cxnSpLocks/>
            <a:stCxn id="23" idx="4"/>
            <a:endCxn id="25" idx="0"/>
          </p:cNvCxnSpPr>
          <p:nvPr/>
        </p:nvCxnSpPr>
        <p:spPr>
          <a:xfrm>
            <a:off x="4034752" y="2901633"/>
            <a:ext cx="0" cy="242208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EF6459-52C2-E32F-119B-DAE846E22CDE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>
            <a:off x="1624764" y="2901633"/>
            <a:ext cx="0" cy="2422086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B2FBC16-5D23-0613-B850-F093A403F435}"/>
              </a:ext>
            </a:extLst>
          </p:cNvPr>
          <p:cNvSpPr>
            <a:spLocks noChangeAspect="1"/>
          </p:cNvSpPr>
          <p:nvPr/>
        </p:nvSpPr>
        <p:spPr>
          <a:xfrm>
            <a:off x="1516764" y="2685633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0B23A2-F987-141A-C245-07B1DC6AAD82}"/>
              </a:ext>
            </a:extLst>
          </p:cNvPr>
          <p:cNvSpPr>
            <a:spLocks noChangeAspect="1"/>
          </p:cNvSpPr>
          <p:nvPr/>
        </p:nvSpPr>
        <p:spPr>
          <a:xfrm>
            <a:off x="3926752" y="2685633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A7C980-7E0A-6786-0D67-914EBABF0F9B}"/>
              </a:ext>
            </a:extLst>
          </p:cNvPr>
          <p:cNvSpPr>
            <a:spLocks noChangeAspect="1"/>
          </p:cNvSpPr>
          <p:nvPr/>
        </p:nvSpPr>
        <p:spPr>
          <a:xfrm>
            <a:off x="1516764" y="5323719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349C92-C9DF-E222-0291-51CB0EAF06D0}"/>
              </a:ext>
            </a:extLst>
          </p:cNvPr>
          <p:cNvSpPr>
            <a:spLocks noChangeAspect="1"/>
          </p:cNvSpPr>
          <p:nvPr/>
        </p:nvSpPr>
        <p:spPr>
          <a:xfrm>
            <a:off x="3926752" y="5323719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E6F3E7-B43D-2C46-77D2-03170AD8208E}"/>
                  </a:ext>
                </a:extLst>
              </p:cNvPr>
              <p:cNvSpPr txBox="1"/>
              <p:nvPr/>
            </p:nvSpPr>
            <p:spPr>
              <a:xfrm>
                <a:off x="2505758" y="5630904"/>
                <a:ext cx="648000" cy="648000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E6F3E7-B43D-2C46-77D2-03170AD8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58" y="5630904"/>
                <a:ext cx="648000" cy="64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Pentagon 35">
            <a:extLst>
              <a:ext uri="{FF2B5EF4-FFF2-40B4-BE49-F238E27FC236}">
                <a16:creationId xmlns:a16="http://schemas.microsoft.com/office/drawing/2014/main" id="{06E3B145-A0DB-A229-88BD-9CE641D23D86}"/>
              </a:ext>
            </a:extLst>
          </p:cNvPr>
          <p:cNvSpPr/>
          <p:nvPr/>
        </p:nvSpPr>
        <p:spPr>
          <a:xfrm>
            <a:off x="7780817" y="2750227"/>
            <a:ext cx="2848772" cy="2681492"/>
          </a:xfrm>
          <a:prstGeom prst="pent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5F4C6FD-071D-D09C-0000-15CCB0A3F622}"/>
              </a:ext>
            </a:extLst>
          </p:cNvPr>
          <p:cNvSpPr>
            <a:spLocks noChangeAspect="1"/>
          </p:cNvSpPr>
          <p:nvPr/>
        </p:nvSpPr>
        <p:spPr>
          <a:xfrm>
            <a:off x="9094772" y="2629832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75F539-F106-8376-1B40-FE12F053B8A9}"/>
              </a:ext>
            </a:extLst>
          </p:cNvPr>
          <p:cNvSpPr>
            <a:spLocks noChangeAspect="1"/>
          </p:cNvSpPr>
          <p:nvPr/>
        </p:nvSpPr>
        <p:spPr>
          <a:xfrm>
            <a:off x="10507940" y="3697167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D6D1A9-0E46-5F54-919E-37FFAA6A782E}"/>
              </a:ext>
            </a:extLst>
          </p:cNvPr>
          <p:cNvSpPr>
            <a:spLocks noChangeAspect="1"/>
          </p:cNvSpPr>
          <p:nvPr/>
        </p:nvSpPr>
        <p:spPr>
          <a:xfrm>
            <a:off x="8205979" y="5317137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A50B7E-CFDE-219D-ED25-7A982C9F0E7A}"/>
              </a:ext>
            </a:extLst>
          </p:cNvPr>
          <p:cNvSpPr>
            <a:spLocks noChangeAspect="1"/>
          </p:cNvSpPr>
          <p:nvPr/>
        </p:nvSpPr>
        <p:spPr>
          <a:xfrm>
            <a:off x="9994891" y="5317137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33C9F48-AA16-AD89-88C0-A078FEA8247B}"/>
              </a:ext>
            </a:extLst>
          </p:cNvPr>
          <p:cNvSpPr>
            <a:spLocks noChangeAspect="1"/>
          </p:cNvSpPr>
          <p:nvPr/>
        </p:nvSpPr>
        <p:spPr>
          <a:xfrm>
            <a:off x="7686466" y="3697167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A10F28D-B17F-1636-47E7-6C4E3ECAF454}"/>
                  </a:ext>
                </a:extLst>
              </p:cNvPr>
              <p:cNvSpPr txBox="1"/>
              <p:nvPr/>
            </p:nvSpPr>
            <p:spPr>
              <a:xfrm>
                <a:off x="8878772" y="5630904"/>
                <a:ext cx="648000" cy="648000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A10F28D-B17F-1636-47E7-6C4E3ECAF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772" y="5630904"/>
                <a:ext cx="648000" cy="64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40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3BEA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E6C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14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2C13D6-3AD1-BEF8-51B5-383F8150E7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IN" dirty="0"/>
                  <a:t>Chromatic Number of a Bipartite Graph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2C13D6-3AD1-BEF8-51B5-383F8150E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0" t="-5128" b="-128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C8652F67-7B9E-22FB-3776-DAD2BD4EA0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808" y="699367"/>
                <a:ext cx="11885002" cy="12279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dirty="0"/>
                  <a:t>The chromatic number of a non – null graph is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 if and only if the graph is bipartite.</a:t>
                </a:r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C8652F67-7B9E-22FB-3776-DAD2BD4EA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699367"/>
                <a:ext cx="11885002" cy="1227907"/>
              </a:xfrm>
              <a:prstGeom prst="rect">
                <a:avLst/>
              </a:prstGeom>
              <a:blipFill>
                <a:blip r:embed="rId3"/>
                <a:stretch>
                  <a:fillRect l="-923" r="-1077" b="-79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A524B0FF-F5C3-8BCC-720C-50F598EACF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808" y="1794303"/>
                <a:ext cx="11885002" cy="71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dirty="0"/>
                  <a:t> The chromatic number of a complete bipartite graph is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A524B0FF-F5C3-8BCC-720C-50F598EAC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1794303"/>
                <a:ext cx="11885002" cy="711200"/>
              </a:xfrm>
              <a:prstGeom prst="rect">
                <a:avLst/>
              </a:prstGeom>
              <a:blipFill>
                <a:blip r:embed="rId4"/>
                <a:stretch>
                  <a:fillRect l="-923" b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1F3A2832-C101-2A2A-AE4C-8F09A4B13BB4}"/>
              </a:ext>
            </a:extLst>
          </p:cNvPr>
          <p:cNvSpPr txBox="1">
            <a:spLocks/>
          </p:cNvSpPr>
          <p:nvPr/>
        </p:nvSpPr>
        <p:spPr>
          <a:xfrm>
            <a:off x="128807" y="2341379"/>
            <a:ext cx="1940047" cy="711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IN" b="1" dirty="0"/>
              <a:t> </a:t>
            </a:r>
            <a:r>
              <a:rPr lang="en-IN" b="1" u="sng" dirty="0"/>
              <a:t>Example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C6E434-5623-0F75-39CE-CD9ADEC60533}"/>
              </a:ext>
            </a:extLst>
          </p:cNvPr>
          <p:cNvSpPr/>
          <p:nvPr/>
        </p:nvSpPr>
        <p:spPr>
          <a:xfrm>
            <a:off x="755770" y="3491413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5BE7E1-4ACB-3F5D-265A-DEC031738E00}"/>
              </a:ext>
            </a:extLst>
          </p:cNvPr>
          <p:cNvSpPr/>
          <p:nvPr/>
        </p:nvSpPr>
        <p:spPr>
          <a:xfrm>
            <a:off x="2399346" y="3491413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A0673D-C727-6B6E-32DD-A56A36987396}"/>
              </a:ext>
            </a:extLst>
          </p:cNvPr>
          <p:cNvSpPr/>
          <p:nvPr/>
        </p:nvSpPr>
        <p:spPr>
          <a:xfrm>
            <a:off x="4042922" y="3491413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88FA72-C466-B957-7DFB-CBE0F31A0DED}"/>
              </a:ext>
            </a:extLst>
          </p:cNvPr>
          <p:cNvSpPr/>
          <p:nvPr/>
        </p:nvSpPr>
        <p:spPr>
          <a:xfrm>
            <a:off x="1598732" y="5199658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2AE8EF-4F16-4EEC-3D22-FC298E9B1374}"/>
              </a:ext>
            </a:extLst>
          </p:cNvPr>
          <p:cNvSpPr/>
          <p:nvPr/>
        </p:nvSpPr>
        <p:spPr>
          <a:xfrm>
            <a:off x="3252385" y="5199658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89C316-33FC-156C-D04B-6170672DEFE4}"/>
              </a:ext>
            </a:extLst>
          </p:cNvPr>
          <p:cNvCxnSpPr>
            <a:cxnSpLocks/>
            <a:stCxn id="10" idx="1"/>
            <a:endCxn id="7" idx="5"/>
          </p:cNvCxnSpPr>
          <p:nvPr/>
        </p:nvCxnSpPr>
        <p:spPr>
          <a:xfrm flipH="1" flipV="1">
            <a:off x="940138" y="3675781"/>
            <a:ext cx="690226" cy="155550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B0A4F6-66CE-7A74-E8D2-FD9302AFB411}"/>
              </a:ext>
            </a:extLst>
          </p:cNvPr>
          <p:cNvCxnSpPr>
            <a:cxnSpLocks/>
            <a:stCxn id="11" idx="0"/>
            <a:endCxn id="8" idx="5"/>
          </p:cNvCxnSpPr>
          <p:nvPr/>
        </p:nvCxnSpPr>
        <p:spPr>
          <a:xfrm flipH="1" flipV="1">
            <a:off x="2583714" y="3675781"/>
            <a:ext cx="776671" cy="152387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93CFB1-15E5-73DB-0419-B9B6E1235271}"/>
              </a:ext>
            </a:extLst>
          </p:cNvPr>
          <p:cNvCxnSpPr>
            <a:cxnSpLocks/>
            <a:stCxn id="11" idx="7"/>
            <a:endCxn id="9" idx="4"/>
          </p:cNvCxnSpPr>
          <p:nvPr/>
        </p:nvCxnSpPr>
        <p:spPr>
          <a:xfrm flipV="1">
            <a:off x="3436753" y="3707413"/>
            <a:ext cx="714169" cy="152387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F0551F-9E13-AA0F-1A6D-0874C1F64014}"/>
              </a:ext>
            </a:extLst>
          </p:cNvPr>
          <p:cNvCxnSpPr>
            <a:cxnSpLocks/>
            <a:stCxn id="10" idx="0"/>
            <a:endCxn id="8" idx="3"/>
          </p:cNvCxnSpPr>
          <p:nvPr/>
        </p:nvCxnSpPr>
        <p:spPr>
          <a:xfrm flipV="1">
            <a:off x="1706732" y="3675781"/>
            <a:ext cx="724246" cy="152387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1552F0A-868C-6966-1777-D5E2749F80A8}"/>
              </a:ext>
            </a:extLst>
          </p:cNvPr>
          <p:cNvCxnSpPr>
            <a:cxnSpLocks/>
            <a:stCxn id="10" idx="7"/>
            <a:endCxn id="9" idx="3"/>
          </p:cNvCxnSpPr>
          <p:nvPr/>
        </p:nvCxnSpPr>
        <p:spPr>
          <a:xfrm flipV="1">
            <a:off x="1783100" y="3675781"/>
            <a:ext cx="2291454" cy="155550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1637DAE-3B16-C085-241C-7ACBB89F8227}"/>
              </a:ext>
            </a:extLst>
          </p:cNvPr>
          <p:cNvCxnSpPr>
            <a:cxnSpLocks/>
            <a:stCxn id="11" idx="1"/>
            <a:endCxn id="7" idx="5"/>
          </p:cNvCxnSpPr>
          <p:nvPr/>
        </p:nvCxnSpPr>
        <p:spPr>
          <a:xfrm flipH="1" flipV="1">
            <a:off x="940138" y="3675781"/>
            <a:ext cx="2343879" cy="155550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4D4D1B7-4AF3-DE11-2C15-9C74D64BF48E}"/>
                  </a:ext>
                </a:extLst>
              </p:cNvPr>
              <p:cNvSpPr txBox="1"/>
              <p:nvPr/>
            </p:nvSpPr>
            <p:spPr>
              <a:xfrm>
                <a:off x="2068855" y="5822859"/>
                <a:ext cx="930996" cy="606384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4D4D1B7-4AF3-DE11-2C15-9C74D64BF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55" y="5822859"/>
                <a:ext cx="930996" cy="606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D30B694C-97E4-A09D-4E65-7AFC0B45E919}"/>
              </a:ext>
            </a:extLst>
          </p:cNvPr>
          <p:cNvSpPr/>
          <p:nvPr/>
        </p:nvSpPr>
        <p:spPr>
          <a:xfrm>
            <a:off x="6982116" y="3491413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77AC43-173F-44B2-3A29-073532E8F601}"/>
              </a:ext>
            </a:extLst>
          </p:cNvPr>
          <p:cNvSpPr/>
          <p:nvPr/>
        </p:nvSpPr>
        <p:spPr>
          <a:xfrm>
            <a:off x="8625692" y="3491413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1F375DB-19A3-47A9-1713-E4FE69A636D3}"/>
              </a:ext>
            </a:extLst>
          </p:cNvPr>
          <p:cNvSpPr/>
          <p:nvPr/>
        </p:nvSpPr>
        <p:spPr>
          <a:xfrm>
            <a:off x="10269268" y="3491413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027A051-7BF9-644C-CB41-BF2411D60DB5}"/>
              </a:ext>
            </a:extLst>
          </p:cNvPr>
          <p:cNvSpPr/>
          <p:nvPr/>
        </p:nvSpPr>
        <p:spPr>
          <a:xfrm>
            <a:off x="6982116" y="5199658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124A929-30F4-EA73-DFA8-3101C04D6222}"/>
              </a:ext>
            </a:extLst>
          </p:cNvPr>
          <p:cNvSpPr/>
          <p:nvPr/>
        </p:nvSpPr>
        <p:spPr>
          <a:xfrm>
            <a:off x="8625692" y="5199658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6459DA-28B5-A3CD-F561-59F12ABB1053}"/>
              </a:ext>
            </a:extLst>
          </p:cNvPr>
          <p:cNvSpPr/>
          <p:nvPr/>
        </p:nvSpPr>
        <p:spPr>
          <a:xfrm>
            <a:off x="10269268" y="5199658"/>
            <a:ext cx="216000" cy="21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CDEF73C-51C9-AA12-F5AE-6EE1F355CD67}"/>
              </a:ext>
            </a:extLst>
          </p:cNvPr>
          <p:cNvCxnSpPr>
            <a:cxnSpLocks/>
            <a:stCxn id="45" idx="0"/>
            <a:endCxn id="42" idx="4"/>
          </p:cNvCxnSpPr>
          <p:nvPr/>
        </p:nvCxnSpPr>
        <p:spPr>
          <a:xfrm flipV="1">
            <a:off x="7090116" y="3707413"/>
            <a:ext cx="0" cy="149224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667203-1D20-225A-6287-B444901DFC08}"/>
              </a:ext>
            </a:extLst>
          </p:cNvPr>
          <p:cNvCxnSpPr>
            <a:cxnSpLocks/>
            <a:stCxn id="46" idx="0"/>
            <a:endCxn id="43" idx="4"/>
          </p:cNvCxnSpPr>
          <p:nvPr/>
        </p:nvCxnSpPr>
        <p:spPr>
          <a:xfrm flipV="1">
            <a:off x="8733692" y="3707413"/>
            <a:ext cx="0" cy="149224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BC21A19-4401-2C5C-79F1-6726F85A3BFE}"/>
              </a:ext>
            </a:extLst>
          </p:cNvPr>
          <p:cNvCxnSpPr>
            <a:cxnSpLocks/>
          </p:cNvCxnSpPr>
          <p:nvPr/>
        </p:nvCxnSpPr>
        <p:spPr>
          <a:xfrm flipV="1">
            <a:off x="10377268" y="3707413"/>
            <a:ext cx="0" cy="149224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F7A0DD-1F65-0CF3-8C9B-07B82DE8042F}"/>
              </a:ext>
            </a:extLst>
          </p:cNvPr>
          <p:cNvCxnSpPr>
            <a:cxnSpLocks/>
            <a:stCxn id="46" idx="2"/>
            <a:endCxn id="42" idx="5"/>
          </p:cNvCxnSpPr>
          <p:nvPr/>
        </p:nvCxnSpPr>
        <p:spPr>
          <a:xfrm flipH="1" flipV="1">
            <a:off x="7166484" y="3675781"/>
            <a:ext cx="1459208" cy="163187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3DFE64C-172B-D23D-2489-F112B89BB999}"/>
              </a:ext>
            </a:extLst>
          </p:cNvPr>
          <p:cNvCxnSpPr>
            <a:cxnSpLocks/>
            <a:stCxn id="47" idx="2"/>
            <a:endCxn id="42" idx="6"/>
          </p:cNvCxnSpPr>
          <p:nvPr/>
        </p:nvCxnSpPr>
        <p:spPr>
          <a:xfrm flipH="1" flipV="1">
            <a:off x="7198116" y="3599413"/>
            <a:ext cx="3071152" cy="170824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128881-747E-5139-C378-580E22521873}"/>
              </a:ext>
            </a:extLst>
          </p:cNvPr>
          <p:cNvCxnSpPr>
            <a:cxnSpLocks/>
            <a:stCxn id="47" idx="1"/>
            <a:endCxn id="43" idx="5"/>
          </p:cNvCxnSpPr>
          <p:nvPr/>
        </p:nvCxnSpPr>
        <p:spPr>
          <a:xfrm flipH="1" flipV="1">
            <a:off x="8810060" y="3675781"/>
            <a:ext cx="1490840" cy="155550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5D899E-0BA0-4048-577D-3A4A0D0C069E}"/>
              </a:ext>
            </a:extLst>
          </p:cNvPr>
          <p:cNvCxnSpPr>
            <a:cxnSpLocks/>
            <a:stCxn id="46" idx="6"/>
            <a:endCxn id="44" idx="3"/>
          </p:cNvCxnSpPr>
          <p:nvPr/>
        </p:nvCxnSpPr>
        <p:spPr>
          <a:xfrm flipV="1">
            <a:off x="8841692" y="3675781"/>
            <a:ext cx="1459208" cy="1631877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6FA8D3-76B1-C22B-3A49-A6DB5956B569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 flipV="1">
            <a:off x="7198116" y="3599413"/>
            <a:ext cx="3071152" cy="1708245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D3D9661-15B5-DE07-B9E0-70ED8000A20C}"/>
              </a:ext>
            </a:extLst>
          </p:cNvPr>
          <p:cNvCxnSpPr>
            <a:cxnSpLocks/>
            <a:stCxn id="45" idx="7"/>
            <a:endCxn id="43" idx="3"/>
          </p:cNvCxnSpPr>
          <p:nvPr/>
        </p:nvCxnSpPr>
        <p:spPr>
          <a:xfrm flipV="1">
            <a:off x="7166484" y="3675781"/>
            <a:ext cx="1490840" cy="1555509"/>
          </a:xfrm>
          <a:prstGeom prst="lin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C223B2D-FE35-793C-F3DE-4F06DB14DF30}"/>
                  </a:ext>
                </a:extLst>
              </p:cNvPr>
              <p:cNvSpPr txBox="1"/>
              <p:nvPr/>
            </p:nvSpPr>
            <p:spPr>
              <a:xfrm>
                <a:off x="8268194" y="5824006"/>
                <a:ext cx="930996" cy="606384"/>
              </a:xfrm>
              <a:prstGeom prst="rect">
                <a:avLst/>
              </a:prstGeom>
              <a:noFill/>
              <a:ln w="19050">
                <a:solidFill>
                  <a:srgbClr val="005E6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C223B2D-FE35-793C-F3DE-4F06DB14D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194" y="5824006"/>
                <a:ext cx="930996" cy="606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5E6A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14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41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8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AD17-FBC1-1679-7198-7476AA8B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04A4D3DF-065C-F1B2-1272-0731C2596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808" y="699367"/>
                <a:ext cx="9198072" cy="711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dirty="0"/>
                  <a:t> A graph consisting of only isolated vertices is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/>
                  <a:t> – chromatic.</a:t>
                </a:r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04A4D3DF-065C-F1B2-1272-0731C259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699367"/>
                <a:ext cx="9198072" cy="711201"/>
              </a:xfrm>
              <a:prstGeom prst="rect">
                <a:avLst/>
              </a:prstGeom>
              <a:blipFill>
                <a:blip r:embed="rId2"/>
                <a:stretch>
                  <a:fillRect l="-1193" b="-86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A182FE56-D560-7802-72B5-7C2B3D58BF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808" y="1398733"/>
                <a:ext cx="6412669" cy="711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dirty="0"/>
                  <a:t> A chromatic number of a null graph is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A182FE56-D560-7802-72B5-7C2B3D58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1398733"/>
                <a:ext cx="6412669" cy="711201"/>
              </a:xfrm>
              <a:prstGeom prst="rect">
                <a:avLst/>
              </a:prstGeom>
              <a:blipFill>
                <a:blip r:embed="rId3"/>
                <a:stretch>
                  <a:fillRect l="-1711" b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E16DF68A-01AB-07EC-068C-7F082DD691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808" y="2109934"/>
                <a:ext cx="9057395" cy="711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IN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dirty="0"/>
                  <a:t> is the number of vertices of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E16DF68A-01AB-07EC-068C-7F082DD69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2109934"/>
                <a:ext cx="9057395" cy="711201"/>
              </a:xfrm>
              <a:prstGeom prst="rect">
                <a:avLst/>
              </a:prstGeom>
              <a:blipFill>
                <a:blip r:embed="rId4"/>
                <a:stretch>
                  <a:fillRect l="-1211" b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D6919DF6-88E4-B889-2326-5836F78F57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808" y="2821135"/>
                <a:ext cx="11934384" cy="12157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deg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IN" dirty="0"/>
                  <a:t> for a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dirty="0"/>
                  <a:t> in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, then at most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colors</a:t>
                </a:r>
                <a:r>
                  <a:rPr lang="en-IN" dirty="0"/>
                  <a:t> are required for </a:t>
                </a:r>
                <a:r>
                  <a:rPr lang="en-IN" dirty="0" err="1"/>
                  <a:t>coloring</a:t>
                </a:r>
                <a:r>
                  <a:rPr lang="en-IN" dirty="0"/>
                  <a:t> of the vertices adjacent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N" dirty="0"/>
                  <a:t>.  </a:t>
                </a:r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D6919DF6-88E4-B889-2326-5836F78F5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2821135"/>
                <a:ext cx="11934384" cy="1215731"/>
              </a:xfrm>
              <a:prstGeom prst="rect">
                <a:avLst/>
              </a:prstGeom>
              <a:blipFill>
                <a:blip r:embed="rId5"/>
                <a:stretch>
                  <a:fillRect l="-919" r="-1073" b="-90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ADC4512E-5631-E828-FF0B-904C6046F4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808" y="4033960"/>
                <a:ext cx="6947241" cy="7141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30000"/>
                  </a:lnSpc>
                </a:pPr>
                <a:r>
                  <a:rPr lang="en-IN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IN" dirty="0"/>
                  <a:t> is a subgraph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dirty="0"/>
                  <a:t>  </a:t>
                </a: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ADC4512E-5631-E828-FF0B-904C6046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8" y="4033960"/>
                <a:ext cx="6947241" cy="714107"/>
              </a:xfrm>
              <a:prstGeom prst="rect">
                <a:avLst/>
              </a:prstGeom>
              <a:blipFill>
                <a:blip r:embed="rId6"/>
                <a:stretch>
                  <a:fillRect l="-1579" b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228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dhvanik.zala@darshan.ac.in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82385 88865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Department of Humanities &amp; Science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Dhvanik H. Zala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B.Tech.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3</a:t>
                </a:r>
                <a:r>
                  <a:rPr lang="en-US" baseline="30000" dirty="0"/>
                  <a:t>rd</a:t>
                </a:r>
                <a:r>
                  <a:rPr lang="en-US" dirty="0"/>
                  <a:t> Semester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b="1" dirty="0"/>
                  <a:t> Discrete Mathematics (</a:t>
                </a:r>
                <a:r>
                  <a:rPr lang="en-US" dirty="0"/>
                  <a:t>2301HS301</a:t>
                </a:r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b="-9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7D22005-4372-EB5D-0F76-14EF13E31E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6193"/>
          <a:stretch/>
        </p:blipFill>
        <p:spPr/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 dirty="0">
                  <a:solidFill>
                    <a:srgbClr val="0690DF"/>
                  </a:solidFill>
                </a:rPr>
                <a:t>THANK YOU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63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DE7EB-D4C5-2DA3-6514-13A00160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Euler Paths and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86338C03-84C1-3D31-4B73-121D8A9CBC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380" y="1915382"/>
                <a:ext cx="11556360" cy="1262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dirty="0"/>
                  <a:t>i.e., an Euler circuit in a connected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 is a </a:t>
                </a:r>
                <a:r>
                  <a:rPr lang="en-IN" dirty="0">
                    <a:solidFill>
                      <a:srgbClr val="FF0000"/>
                    </a:solidFill>
                  </a:rPr>
                  <a:t>simple circuit</a:t>
                </a:r>
                <a:r>
                  <a:rPr lang="en-IN" dirty="0"/>
                  <a:t> containing every edge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86338C03-84C1-3D31-4B73-121D8A9CB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80" y="1915382"/>
                <a:ext cx="11556360" cy="1262184"/>
              </a:xfrm>
              <a:prstGeom prst="rect">
                <a:avLst/>
              </a:prstGeom>
              <a:blipFill>
                <a:blip r:embed="rId2"/>
                <a:stretch>
                  <a:fillRect l="-1108" r="-1108" b="-48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CC348F48-955D-EE67-9C43-E0A08A6FF105}"/>
              </a:ext>
            </a:extLst>
          </p:cNvPr>
          <p:cNvSpPr txBox="1">
            <a:spLocks/>
          </p:cNvSpPr>
          <p:nvPr/>
        </p:nvSpPr>
        <p:spPr>
          <a:xfrm>
            <a:off x="114260" y="749496"/>
            <a:ext cx="11913617" cy="1262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dirty="0"/>
              <a:t>A circuit in a connected graph is an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Euler Circuit</a:t>
            </a:r>
            <a:r>
              <a:rPr lang="en-IN" dirty="0"/>
              <a:t> if it contains every </a:t>
            </a:r>
            <a:r>
              <a:rPr lang="en-IN" dirty="0">
                <a:solidFill>
                  <a:srgbClr val="FF0000"/>
                </a:solidFill>
              </a:rPr>
              <a:t>edge</a:t>
            </a:r>
            <a:r>
              <a:rPr lang="en-IN" dirty="0"/>
              <a:t> of the graph </a:t>
            </a:r>
            <a:r>
              <a:rPr lang="en-IN" dirty="0">
                <a:solidFill>
                  <a:srgbClr val="FF0000"/>
                </a:solidFill>
              </a:rPr>
              <a:t>exactly once</a:t>
            </a:r>
            <a:r>
              <a:rPr lang="en-IN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2">
                <a:extLst>
                  <a:ext uri="{FF2B5EF4-FFF2-40B4-BE49-F238E27FC236}">
                    <a16:creationId xmlns:a16="http://schemas.microsoft.com/office/drawing/2014/main" id="{AC39F7AC-8A83-DFEF-4C8E-E1F374C647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380" y="4252992"/>
                <a:ext cx="11670620" cy="11530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IN" dirty="0"/>
                  <a:t>i.e., an Euler path in a connected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 is a </a:t>
                </a:r>
                <a:r>
                  <a:rPr lang="en-IN" dirty="0">
                    <a:solidFill>
                      <a:srgbClr val="FF0000"/>
                    </a:solidFill>
                  </a:rPr>
                  <a:t>simple path</a:t>
                </a:r>
                <a:r>
                  <a:rPr lang="en-IN" dirty="0"/>
                  <a:t> containing every edge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12">
                <a:extLst>
                  <a:ext uri="{FF2B5EF4-FFF2-40B4-BE49-F238E27FC236}">
                    <a16:creationId xmlns:a16="http://schemas.microsoft.com/office/drawing/2014/main" id="{AC39F7AC-8A83-DFEF-4C8E-E1F374C64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80" y="4252992"/>
                <a:ext cx="11670620" cy="1153052"/>
              </a:xfrm>
              <a:prstGeom prst="rect">
                <a:avLst/>
              </a:prstGeom>
              <a:blipFill>
                <a:blip r:embed="rId3"/>
                <a:stretch>
                  <a:fillRect l="-1097" r="-1045" b="-148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0F60DD1-75CA-9FB2-CE5C-BAE177A3683A}"/>
              </a:ext>
            </a:extLst>
          </p:cNvPr>
          <p:cNvSpPr txBox="1">
            <a:spLocks/>
          </p:cNvSpPr>
          <p:nvPr/>
        </p:nvSpPr>
        <p:spPr>
          <a:xfrm>
            <a:off x="114260" y="3177566"/>
            <a:ext cx="11913617" cy="1262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dirty="0"/>
              <a:t>A path in a connected graph is an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Euler Path</a:t>
            </a:r>
            <a:r>
              <a:rPr lang="en-IN" dirty="0"/>
              <a:t> if it contains every </a:t>
            </a:r>
            <a:r>
              <a:rPr lang="en-IN" dirty="0">
                <a:solidFill>
                  <a:srgbClr val="FF0000"/>
                </a:solidFill>
              </a:rPr>
              <a:t>edge</a:t>
            </a:r>
            <a:r>
              <a:rPr lang="en-IN" dirty="0"/>
              <a:t> of the graph </a:t>
            </a:r>
            <a:r>
              <a:rPr lang="en-IN" dirty="0">
                <a:solidFill>
                  <a:srgbClr val="FF0000"/>
                </a:solidFill>
              </a:rPr>
              <a:t>exactly once</a:t>
            </a:r>
            <a:r>
              <a:rPr lang="en-IN" dirty="0"/>
              <a:t>.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1A11A731-46E3-1F77-766E-604F041EC77A}"/>
              </a:ext>
            </a:extLst>
          </p:cNvPr>
          <p:cNvSpPr txBox="1">
            <a:spLocks/>
          </p:cNvSpPr>
          <p:nvPr/>
        </p:nvSpPr>
        <p:spPr>
          <a:xfrm>
            <a:off x="114259" y="5391631"/>
            <a:ext cx="11913617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lnSpc>
                <a:spcPct val="130000"/>
              </a:lnSpc>
            </a:pPr>
            <a:r>
              <a:rPr lang="en-IN" dirty="0"/>
              <a:t>A connected graph which contains Euler circuit is called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Euler </a:t>
            </a:r>
            <a:r>
              <a:rPr lang="en-IN" dirty="0"/>
              <a:t>or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 Eulerian Graph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810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928005-5CF9-47A3-8385-5436DA580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51630" y="842286"/>
            <a:ext cx="10094259" cy="1171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Which of the following graphs have an Euler circuit? Of those that do not, which have an Euler path?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DEB6A-17C4-9AF6-653A-EF8BA6FDB833}"/>
              </a:ext>
            </a:extLst>
          </p:cNvPr>
          <p:cNvSpPr/>
          <p:nvPr/>
        </p:nvSpPr>
        <p:spPr>
          <a:xfrm>
            <a:off x="187055" y="824112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B9525B-B7C3-9576-A17F-D0944FF84C16}"/>
              </a:ext>
            </a:extLst>
          </p:cNvPr>
          <p:cNvSpPr/>
          <p:nvPr/>
        </p:nvSpPr>
        <p:spPr>
          <a:xfrm>
            <a:off x="187055" y="4680365"/>
            <a:ext cx="1723632" cy="581607"/>
          </a:xfrm>
          <a:prstGeom prst="roundRect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D3802-F8F0-6E52-0A0F-7BE4DBC6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79" y="1948073"/>
            <a:ext cx="6977734" cy="2678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/>
              <p:nvPr/>
            </p:nvSpPr>
            <p:spPr>
              <a:xfrm>
                <a:off x="1951630" y="4680365"/>
                <a:ext cx="10094259" cy="7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G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has an Euler circuit,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I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2E4DE-4FAA-913C-ECFB-977ADCA32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630" y="4680365"/>
                <a:ext cx="10094259" cy="711200"/>
              </a:xfrm>
              <a:prstGeom prst="rect">
                <a:avLst/>
              </a:prstGeom>
              <a:blipFill>
                <a:blip r:embed="rId4"/>
                <a:stretch>
                  <a:fillRect l="-1208"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9C26BE-53B0-F468-5FC9-EA6582EDA05A}"/>
                  </a:ext>
                </a:extLst>
              </p:cNvPr>
              <p:cNvSpPr/>
              <p:nvPr/>
            </p:nvSpPr>
            <p:spPr>
              <a:xfrm>
                <a:off x="1965278" y="5289268"/>
                <a:ext cx="9921922" cy="13121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>
                  <a:lnSpc>
                    <a:spcPct val="13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:r>
                  <a:rPr kumimoji="0" lang="en-I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By inspection, neither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G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nor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G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has an Euler circuit</a:t>
                </a:r>
                <a:r>
                  <a:rPr kumimoji="0" lang="en-US" sz="28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as starting and ending at the same vertex is not possible without repeating an edge. </a:t>
                </a:r>
                <a:endParaRPr kumimoji="0" lang="en-US" sz="28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9C26BE-53B0-F468-5FC9-EA6582EDA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78" y="5289268"/>
                <a:ext cx="9921922" cy="1312171"/>
              </a:xfrm>
              <a:prstGeom prst="rect">
                <a:avLst/>
              </a:prstGeom>
              <a:blipFill>
                <a:blip r:embed="rId5"/>
                <a:stretch>
                  <a:fillRect l="-1229" r="-1229" b="-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E5B5CB04-6BAE-6EE6-5AB5-15DC8169A129}"/>
              </a:ext>
            </a:extLst>
          </p:cNvPr>
          <p:cNvSpPr/>
          <p:nvPr/>
        </p:nvSpPr>
        <p:spPr>
          <a:xfrm>
            <a:off x="1334687" y="5445339"/>
            <a:ext cx="576000" cy="360000"/>
          </a:xfrm>
          <a:prstGeom prst="rightArrow">
            <a:avLst>
              <a:gd name="adj1" fmla="val 50000"/>
              <a:gd name="adj2" fmla="val 63562"/>
            </a:avLst>
          </a:pr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2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23958</TotalTime>
  <Words>4659</Words>
  <Application>Microsoft Office PowerPoint</Application>
  <PresentationFormat>Widescreen</PresentationFormat>
  <Paragraphs>485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Roboto Condensed</vt:lpstr>
      <vt:lpstr>Wingdings</vt:lpstr>
      <vt:lpstr>Arial</vt:lpstr>
      <vt:lpstr>Roboto Condensed Light</vt:lpstr>
      <vt:lpstr>Cambria Math</vt:lpstr>
      <vt:lpstr>Wingdings 3</vt:lpstr>
      <vt:lpstr>Calibri</vt:lpstr>
      <vt:lpstr>Office Theme</vt:lpstr>
      <vt:lpstr>Unit – 5.1 Graph Theory - II</vt:lpstr>
      <vt:lpstr>PowerPoint Presentation</vt:lpstr>
      <vt:lpstr>PowerPoint Presentation</vt:lpstr>
      <vt:lpstr>The Königsberg Bridge Problem</vt:lpstr>
      <vt:lpstr>The Königsberg Bridge Problem</vt:lpstr>
      <vt:lpstr>The Königsberg Bridge Problem</vt:lpstr>
      <vt:lpstr>Method – 1 Euler Paths and Circuits</vt:lpstr>
      <vt:lpstr>Euler Paths and Circuits</vt:lpstr>
      <vt:lpstr>Method:1 ⇝ Example:1</vt:lpstr>
      <vt:lpstr>Method:1 ⇝ Example:1 (Continue)</vt:lpstr>
      <vt:lpstr>Some Results on Euler Paths and Circuits for Undirected Graph</vt:lpstr>
      <vt:lpstr>Method:1 ⇝ Example:2</vt:lpstr>
      <vt:lpstr>Method:1 ⇝ Example:2 (Continue)</vt:lpstr>
      <vt:lpstr>Method:1 ⇝ Example:3</vt:lpstr>
      <vt:lpstr>Method:1 ⇝ Example:3 (Continue)</vt:lpstr>
      <vt:lpstr>Euler Paths and Circuits</vt:lpstr>
      <vt:lpstr>Method:1 ⇝ Example:4</vt:lpstr>
      <vt:lpstr>Method:1 ⇝ Example:4 (Continue)</vt:lpstr>
      <vt:lpstr>Method:1 ⇝ Example:5</vt:lpstr>
      <vt:lpstr>Method – 2 Hamiltonian Paths and Circuits</vt:lpstr>
      <vt:lpstr>The Icosian Game</vt:lpstr>
      <vt:lpstr>The Icosian Game</vt:lpstr>
      <vt:lpstr>The Icosian Game</vt:lpstr>
      <vt:lpstr>The Icosian Game</vt:lpstr>
      <vt:lpstr>Hamilton Path and Circuit</vt:lpstr>
      <vt:lpstr>Method:2 ⇝ Example:1</vt:lpstr>
      <vt:lpstr>Method:2 ⇝ Example:1 (Continue)</vt:lpstr>
      <vt:lpstr>Some Results on Hamiltonian Paths and Circuits</vt:lpstr>
      <vt:lpstr>Method:2 ⇝ Example:2</vt:lpstr>
      <vt:lpstr>Some Results on Hamiltonian Paths and Circuits</vt:lpstr>
      <vt:lpstr>Method:2 ⇝ Example:3</vt:lpstr>
      <vt:lpstr>Some Results on Hamiltonian Paths and Circuits</vt:lpstr>
      <vt:lpstr>Method:2 ⇝ Example:4</vt:lpstr>
      <vt:lpstr>Method:2 ⇝ Example:4 (Continue)</vt:lpstr>
      <vt:lpstr>A Helpful Hints to Find a Hamiltonian Cycle</vt:lpstr>
      <vt:lpstr>Method:2 ⇝ Example:5</vt:lpstr>
      <vt:lpstr>Method:2 ⇝ Example:5 (Continue)</vt:lpstr>
      <vt:lpstr>Method:2 ⇝ Example:5 (Continue)</vt:lpstr>
      <vt:lpstr>Method:2 ⇝ Example:5 (Continue)</vt:lpstr>
      <vt:lpstr>Method:2 ⇝ Example:5 (Continue)</vt:lpstr>
      <vt:lpstr>Method:2 ⇝ Example:5 (Continue)</vt:lpstr>
      <vt:lpstr>Summary</vt:lpstr>
      <vt:lpstr>Method – 3 Introduction to Planar Graph</vt:lpstr>
      <vt:lpstr>Introduction</vt:lpstr>
      <vt:lpstr>Introduction</vt:lpstr>
      <vt:lpstr>Planar Graph</vt:lpstr>
      <vt:lpstr>Remark</vt:lpstr>
      <vt:lpstr>Region of a Graph</vt:lpstr>
      <vt:lpstr>Euler’s Formula</vt:lpstr>
      <vt:lpstr>Method:3 ⇝ Example:1</vt:lpstr>
      <vt:lpstr>Method:3 ⇝ Example:2</vt:lpstr>
      <vt:lpstr>Method:3 ⇝ Example:3</vt:lpstr>
      <vt:lpstr>Method:3 ⇝ Example:3 (Continue)</vt:lpstr>
      <vt:lpstr>Some Results on Simple Planar Graph</vt:lpstr>
      <vt:lpstr>Method:3 ⇝ Example:4</vt:lpstr>
      <vt:lpstr>Some Results on Simple Planar Graph</vt:lpstr>
      <vt:lpstr>Method:3 ⇝ Example:5</vt:lpstr>
      <vt:lpstr>Method – 4 Introduction to Graph Coloring</vt:lpstr>
      <vt:lpstr>The Four Color Conjecture/Theorem</vt:lpstr>
      <vt:lpstr>The Four Color Conjecture/Theorem</vt:lpstr>
      <vt:lpstr>The Four Color Conjecture/Theorem</vt:lpstr>
      <vt:lpstr>The Four Color Conjecture/Theorem</vt:lpstr>
      <vt:lpstr>The Four Color Conjecture/Theorem</vt:lpstr>
      <vt:lpstr>The Four Color Conjecture/Theorem</vt:lpstr>
      <vt:lpstr>The Four Color Conjecture/Theorem</vt:lpstr>
      <vt:lpstr>Vertex Coloring</vt:lpstr>
      <vt:lpstr>Chromatic Number</vt:lpstr>
      <vt:lpstr>Chromatic Number</vt:lpstr>
      <vt:lpstr>Method:4 ⇝ Example:1</vt:lpstr>
      <vt:lpstr>Method:4 ⇝ Example:2</vt:lpstr>
      <vt:lpstr>Method:4 ⇝ Example:3</vt:lpstr>
      <vt:lpstr>Chromatic Number of a Complete Graph (K_n)</vt:lpstr>
      <vt:lpstr>Chromatic Number of a Cycle Graph (C_n)</vt:lpstr>
      <vt:lpstr>Chromatic Number of a Bipartite Graph (K_(m,   n))</vt:lpstr>
      <vt:lpstr>Remarks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vasujain39@gmail.com</cp:lastModifiedBy>
  <cp:revision>746</cp:revision>
  <dcterms:created xsi:type="dcterms:W3CDTF">2020-05-01T05:09:15Z</dcterms:created>
  <dcterms:modified xsi:type="dcterms:W3CDTF">2024-09-11T04:13:18Z</dcterms:modified>
</cp:coreProperties>
</file>